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79" r:id="rId2"/>
    <p:sldId id="259" r:id="rId3"/>
    <p:sldId id="262" r:id="rId4"/>
    <p:sldId id="263" r:id="rId5"/>
    <p:sldId id="264" r:id="rId6"/>
    <p:sldId id="265" r:id="rId7"/>
    <p:sldId id="266" r:id="rId8"/>
    <p:sldId id="267" r:id="rId9"/>
    <p:sldId id="270" r:id="rId10"/>
    <p:sldId id="271" r:id="rId11"/>
    <p:sldId id="272" r:id="rId12"/>
    <p:sldId id="273" r:id="rId13"/>
    <p:sldId id="274" r:id="rId14"/>
    <p:sldId id="275" r:id="rId15"/>
    <p:sldId id="276" r:id="rId16"/>
    <p:sldId id="343" r:id="rId17"/>
    <p:sldId id="340" r:id="rId18"/>
    <p:sldId id="344" r:id="rId19"/>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snapToGrid="0">
      <p:cViewPr varScale="1">
        <p:scale>
          <a:sx n="91" d="100"/>
          <a:sy n="91" d="100"/>
        </p:scale>
        <p:origin x="1530"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FB2BD91-92A5-170B-DAAC-F275D4A34901}"/>
              </a:ext>
            </a:extLst>
          </p:cNvPr>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F9D9571-84E0-B017-7659-8F508C32C8CB}"/>
              </a:ext>
            </a:extLst>
          </p:cNvPr>
          <p:cNvSpPr>
            <a:spLocks noGrp="1"/>
          </p:cNvSpPr>
          <p:nvPr>
            <p:ph type="dt" sz="quarter" idx="1"/>
          </p:nvPr>
        </p:nvSpPr>
        <p:spPr>
          <a:xfrm>
            <a:off x="4023094" y="1"/>
            <a:ext cx="3077739" cy="513429"/>
          </a:xfrm>
          <a:prstGeom prst="rect">
            <a:avLst/>
          </a:prstGeom>
        </p:spPr>
        <p:txBody>
          <a:bodyPr vert="horz" lIns="99037" tIns="49520" rIns="99037" bIns="49520" rtlCol="0"/>
          <a:lstStyle>
            <a:lvl1pPr algn="r">
              <a:defRPr sz="1300"/>
            </a:lvl1pPr>
          </a:lstStyle>
          <a:p>
            <a:r>
              <a:rPr lang="en-US" sz="1000">
                <a:latin typeface="Arial" panose="020B0604020202020204" pitchFamily="34" charset="0"/>
                <a:cs typeface="Arial" panose="020B0604020202020204" pitchFamily="34" charset="0"/>
              </a:rPr>
              <a:t>6/22/2025 am</a:t>
            </a:r>
          </a:p>
        </p:txBody>
      </p:sp>
      <p:sp>
        <p:nvSpPr>
          <p:cNvPr id="4" name="Footer Placeholder 3">
            <a:extLst>
              <a:ext uri="{FF2B5EF4-FFF2-40B4-BE49-F238E27FC236}">
                <a16:creationId xmlns:a16="http://schemas.microsoft.com/office/drawing/2014/main" id="{3B699B4E-1058-201E-F783-9900810D8B9F}"/>
              </a:ext>
            </a:extLst>
          </p:cNvPr>
          <p:cNvSpPr>
            <a:spLocks noGrp="1"/>
          </p:cNvSpPr>
          <p:nvPr>
            <p:ph type="ftr" sz="quarter" idx="2"/>
          </p:nvPr>
        </p:nvSpPr>
        <p:spPr>
          <a:xfrm>
            <a:off x="0" y="9719600"/>
            <a:ext cx="3077739" cy="513428"/>
          </a:xfrm>
          <a:prstGeom prst="rect">
            <a:avLst/>
          </a:prstGeom>
        </p:spPr>
        <p:txBody>
          <a:bodyPr vert="horz" lIns="99037" tIns="49520" rIns="99037" bIns="49520"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A3686BE1-EAF7-F0B9-D370-21CF7D0E885C}"/>
              </a:ext>
            </a:extLst>
          </p:cNvPr>
          <p:cNvSpPr>
            <a:spLocks noGrp="1"/>
          </p:cNvSpPr>
          <p:nvPr>
            <p:ph type="sldNum" sz="quarter" idx="3"/>
          </p:nvPr>
        </p:nvSpPr>
        <p:spPr>
          <a:xfrm>
            <a:off x="4023094" y="9719600"/>
            <a:ext cx="3077739" cy="513428"/>
          </a:xfrm>
          <a:prstGeom prst="rect">
            <a:avLst/>
          </a:prstGeom>
        </p:spPr>
        <p:txBody>
          <a:bodyPr vert="horz" lIns="99037" tIns="49520" rIns="99037" bIns="49520" rtlCol="0" anchor="b"/>
          <a:lstStyle>
            <a:lvl1pPr algn="r">
              <a:defRPr sz="1300"/>
            </a:lvl1pPr>
          </a:lstStyle>
          <a:p>
            <a:fld id="{6C836B9C-46A0-46C3-9238-2F46374DEA0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757793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a:p>
        </p:txBody>
      </p:sp>
      <p:sp>
        <p:nvSpPr>
          <p:cNvPr id="3" name="Date Placeholder 2"/>
          <p:cNvSpPr>
            <a:spLocks noGrp="1"/>
          </p:cNvSpPr>
          <p:nvPr>
            <p:ph type="dt" idx="1"/>
          </p:nvPr>
        </p:nvSpPr>
        <p:spPr>
          <a:xfrm>
            <a:off x="4023094" y="1"/>
            <a:ext cx="3077739" cy="513429"/>
          </a:xfrm>
          <a:prstGeom prst="rect">
            <a:avLst/>
          </a:prstGeom>
        </p:spPr>
        <p:txBody>
          <a:bodyPr vert="horz" lIns="99037" tIns="49520" rIns="99037" bIns="49520" rtlCol="0"/>
          <a:lstStyle>
            <a:lvl1pPr algn="r">
              <a:defRPr sz="1300"/>
            </a:lvl1pPr>
          </a:lstStyle>
          <a:p>
            <a:r>
              <a:rPr lang="en-US"/>
              <a:t>6/22/2025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37" tIns="49520" rIns="99037" bIns="49520"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37" tIns="49520" rIns="99037" bIns="495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0"/>
            <a:ext cx="3077739" cy="513428"/>
          </a:xfrm>
          <a:prstGeom prst="rect">
            <a:avLst/>
          </a:prstGeom>
        </p:spPr>
        <p:txBody>
          <a:bodyPr vert="horz" lIns="99037" tIns="49520" rIns="99037" bIns="49520"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4" y="9719600"/>
            <a:ext cx="3077739" cy="513428"/>
          </a:xfrm>
          <a:prstGeom prst="rect">
            <a:avLst/>
          </a:prstGeom>
        </p:spPr>
        <p:txBody>
          <a:bodyPr vert="horz" lIns="99037" tIns="49520" rIns="99037" bIns="49520" rtlCol="0" anchor="b"/>
          <a:lstStyle>
            <a:lvl1pPr algn="r">
              <a:defRPr sz="1300"/>
            </a:lvl1pPr>
          </a:lstStyle>
          <a:p>
            <a:fld id="{2CC87949-509E-4DC0-8311-1F7E3A5021E2}" type="slidenum">
              <a:rPr lang="en-US" smtClean="0"/>
              <a:t>‹#›</a:t>
            </a:fld>
            <a:endParaRPr lang="en-US"/>
          </a:p>
        </p:txBody>
      </p:sp>
    </p:spTree>
    <p:extLst>
      <p:ext uri="{BB962C8B-B14F-4D97-AF65-F5344CB8AC3E}">
        <p14:creationId xmlns:p14="http://schemas.microsoft.com/office/powerpoint/2010/main" val="96843853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From: Tom Thornhill, Rose Avenue Church of Christ, presented March 23, 2025</a:t>
            </a:r>
          </a:p>
          <a:p>
            <a:endParaRPr lang="en-US" dirty="0"/>
          </a:p>
          <a:p>
            <a:r>
              <a:rPr lang="en-US" b="1" dirty="0"/>
              <a:t>Mark 14:66-72</a:t>
            </a:r>
            <a:r>
              <a:rPr lang="en-US" dirty="0"/>
              <a:t> – “66 And as Peter was below in the courtyard, one of the servant girls of the high priest came, 67 and seeing Peter warming himself, she looked at him and said, ‘You also were with the Nazarene, Jesus.’ 68 But he denied it, saying, ‘</a:t>
            </a:r>
            <a:r>
              <a:rPr lang="en-US" b="1" dirty="0"/>
              <a:t>I neither know nor understand what you mean</a:t>
            </a:r>
            <a:r>
              <a:rPr lang="en-US" dirty="0"/>
              <a:t>.’ And he went out into the gateway and the rooster crowed. 69 And the servant girl saw him and began again to say to the bystanders, ‘This man is one of them.’ 70 </a:t>
            </a:r>
            <a:r>
              <a:rPr lang="en-US" b="1" dirty="0"/>
              <a:t>But again he denied it</a:t>
            </a:r>
            <a:r>
              <a:rPr lang="en-US" dirty="0"/>
              <a:t>. And after a little while the bystanders again said to Peter, ‘Certainly you are one of them, for you are a Galilean.’ 71 But he began to invoke a curse on himself and to swear, ‘</a:t>
            </a:r>
            <a:r>
              <a:rPr lang="en-US" b="1" dirty="0"/>
              <a:t>I do not know this man of whom you speak</a:t>
            </a:r>
            <a:r>
              <a:rPr lang="en-US" dirty="0"/>
              <a:t>.’ 72 And immediately the rooster crowed a second time. And Peter remembered how Jesus had said to him, ‘Before the rooster crows twice, you will deny me three times.’ And he broke down and wept.”</a:t>
            </a:r>
          </a:p>
        </p:txBody>
      </p:sp>
      <p:sp>
        <p:nvSpPr>
          <p:cNvPr id="4" name="Slide Number Placeholder 3"/>
          <p:cNvSpPr>
            <a:spLocks noGrp="1"/>
          </p:cNvSpPr>
          <p:nvPr>
            <p:ph type="sldNum" sz="quarter" idx="5"/>
          </p:nvPr>
        </p:nvSpPr>
        <p:spPr/>
        <p:txBody>
          <a:bodyPr/>
          <a:lstStyle/>
          <a:p>
            <a:fld id="{2CC87949-509E-4DC0-8311-1F7E3A5021E2}" type="slidenum">
              <a:rPr lang="en-US" smtClean="0"/>
              <a:t>1</a:t>
            </a:fld>
            <a:endParaRPr lang="en-US"/>
          </a:p>
        </p:txBody>
      </p:sp>
      <p:sp>
        <p:nvSpPr>
          <p:cNvPr id="5" name="Date Placeholder 4">
            <a:extLst>
              <a:ext uri="{FF2B5EF4-FFF2-40B4-BE49-F238E27FC236}">
                <a16:creationId xmlns:a16="http://schemas.microsoft.com/office/drawing/2014/main" id="{5663652C-8179-E371-A0C1-549DBAB61295}"/>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8E2F4F5E-2F0D-9296-FC92-29F4542FCEA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24612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5:8-11</a:t>
            </a:r>
            <a:r>
              <a:rPr lang="en-US" dirty="0"/>
              <a:t> – “8 </a:t>
            </a:r>
            <a:r>
              <a:rPr lang="en-US" b="1" dirty="0"/>
              <a:t>Be sober-minded; be watchful</a:t>
            </a:r>
            <a:r>
              <a:rPr lang="en-US" dirty="0"/>
              <a:t>. Your adversary the devil prowls around like a roaring lion, seeking someone to devour. 9 Resist him, firm in your faith, knowing that the same kinds of suffering are being experienced by your brotherhood throughout the world. 10 And after you have suffered a little while, the God of all grace, who has called you to his eternal glory in Christ, will himself restore, confirm, strengthen, and establish you. 11 To him be the dominion forever and ever. Amen.”</a:t>
            </a:r>
          </a:p>
          <a:p>
            <a:endParaRPr lang="en-US" dirty="0"/>
          </a:p>
          <a:p>
            <a:r>
              <a:rPr lang="en-US" b="1" dirty="0"/>
              <a:t>I Corinthians 16:13</a:t>
            </a:r>
            <a:r>
              <a:rPr lang="en-US" dirty="0"/>
              <a:t> – “</a:t>
            </a:r>
            <a:r>
              <a:rPr lang="en-US" b="1" dirty="0"/>
              <a:t>Be watchful, stand firm in the faith</a:t>
            </a:r>
            <a:r>
              <a:rPr lang="en-US" dirty="0"/>
              <a:t>, act like men, be strong.”</a:t>
            </a:r>
          </a:p>
        </p:txBody>
      </p:sp>
      <p:sp>
        <p:nvSpPr>
          <p:cNvPr id="4" name="Slide Number Placeholder 3"/>
          <p:cNvSpPr>
            <a:spLocks noGrp="1"/>
          </p:cNvSpPr>
          <p:nvPr>
            <p:ph type="sldNum" sz="quarter" idx="5"/>
          </p:nvPr>
        </p:nvSpPr>
        <p:spPr/>
        <p:txBody>
          <a:bodyPr/>
          <a:lstStyle/>
          <a:p>
            <a:fld id="{2CC87949-509E-4DC0-8311-1F7E3A5021E2}" type="slidenum">
              <a:rPr lang="en-US" smtClean="0"/>
              <a:t>10</a:t>
            </a:fld>
            <a:endParaRPr lang="en-US"/>
          </a:p>
        </p:txBody>
      </p:sp>
      <p:sp>
        <p:nvSpPr>
          <p:cNvPr id="5" name="Date Placeholder 4">
            <a:extLst>
              <a:ext uri="{FF2B5EF4-FFF2-40B4-BE49-F238E27FC236}">
                <a16:creationId xmlns:a16="http://schemas.microsoft.com/office/drawing/2014/main" id="{621866C7-707A-82DA-A6FF-3BB726620B2C}"/>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25946F77-195D-4131-F6C0-462AD4CF217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10556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9:23</a:t>
            </a:r>
            <a:r>
              <a:rPr lang="en-US" dirty="0"/>
              <a:t> – “And he said to all, ‘If anyone would come after me, let him deny himself and </a:t>
            </a:r>
            <a:r>
              <a:rPr lang="en-US" b="1" dirty="0"/>
              <a:t>take up his cross daily</a:t>
            </a:r>
            <a:r>
              <a:rPr lang="en-US" dirty="0"/>
              <a:t> and follow me.’”</a:t>
            </a:r>
          </a:p>
          <a:p>
            <a:endParaRPr lang="en-US" dirty="0"/>
          </a:p>
          <a:p>
            <a:r>
              <a:rPr lang="en-US" b="1" dirty="0"/>
              <a:t>Galatians 2:20</a:t>
            </a:r>
            <a:r>
              <a:rPr lang="en-US" dirty="0"/>
              <a:t> – “</a:t>
            </a:r>
            <a:r>
              <a:rPr lang="en-US" b="1" dirty="0"/>
              <a:t>I have been crucified with Christ</a:t>
            </a:r>
            <a:r>
              <a:rPr lang="en-US" dirty="0"/>
              <a:t>. It is no longer I who live, but Christ who lives in me. And the life I now live in the flesh I live by faith in the Son of God, who loved me and gave himself for me.”</a:t>
            </a:r>
          </a:p>
          <a:p>
            <a:endParaRPr lang="en-US" dirty="0"/>
          </a:p>
          <a:p>
            <a:r>
              <a:rPr lang="en-US" b="1" dirty="0"/>
              <a:t>James 4:7-8</a:t>
            </a:r>
            <a:r>
              <a:rPr lang="en-US" dirty="0"/>
              <a:t> – “7 Submit yourselves therefore to God. Resist the devil, and he will flee from you. 8 </a:t>
            </a:r>
            <a:r>
              <a:rPr lang="en-US" b="1" dirty="0"/>
              <a:t>Draw near to God</a:t>
            </a:r>
            <a:r>
              <a:rPr lang="en-US" dirty="0"/>
              <a:t>, and he will draw near to you.”</a:t>
            </a:r>
          </a:p>
          <a:p>
            <a:endParaRPr lang="en-US" dirty="0"/>
          </a:p>
          <a:p>
            <a:r>
              <a:rPr lang="en-US" b="1" dirty="0"/>
              <a:t>Hebrews 2:1</a:t>
            </a:r>
            <a:r>
              <a:rPr lang="en-US" dirty="0"/>
              <a:t> – “Therefore </a:t>
            </a:r>
            <a:r>
              <a:rPr lang="en-US" b="1" dirty="0"/>
              <a:t>we must pay much closer attention to what we have heard</a:t>
            </a:r>
            <a:r>
              <a:rPr lang="en-US" dirty="0"/>
              <a:t>, lest we drift away from it.”</a:t>
            </a:r>
          </a:p>
        </p:txBody>
      </p:sp>
      <p:sp>
        <p:nvSpPr>
          <p:cNvPr id="4" name="Slide Number Placeholder 3"/>
          <p:cNvSpPr>
            <a:spLocks noGrp="1"/>
          </p:cNvSpPr>
          <p:nvPr>
            <p:ph type="sldNum" sz="quarter" idx="5"/>
          </p:nvPr>
        </p:nvSpPr>
        <p:spPr/>
        <p:txBody>
          <a:bodyPr/>
          <a:lstStyle/>
          <a:p>
            <a:fld id="{2CC87949-509E-4DC0-8311-1F7E3A5021E2}" type="slidenum">
              <a:rPr lang="en-US" smtClean="0"/>
              <a:t>11</a:t>
            </a:fld>
            <a:endParaRPr lang="en-US"/>
          </a:p>
        </p:txBody>
      </p:sp>
      <p:sp>
        <p:nvSpPr>
          <p:cNvPr id="5" name="Date Placeholder 4">
            <a:extLst>
              <a:ext uri="{FF2B5EF4-FFF2-40B4-BE49-F238E27FC236}">
                <a16:creationId xmlns:a16="http://schemas.microsoft.com/office/drawing/2014/main" id="{C015B507-9CE7-F5E9-B902-107B767570B3}"/>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3307CE85-6590-9418-FF98-DFF8054AB81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683657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6:14-15</a:t>
            </a:r>
            <a:r>
              <a:rPr lang="en-US" dirty="0"/>
              <a:t> – “14 Do not be unequally yoked with unbelievers. For what partnership has righteousness with lawlessness? Or what fellowship has light with darkness? 15  What accord has Christ with Belial? Or </a:t>
            </a:r>
            <a:r>
              <a:rPr lang="en-US" b="1" dirty="0"/>
              <a:t>what portion does a believer share with an unbeliever</a:t>
            </a:r>
            <a:r>
              <a:rPr lang="en-US" dirty="0"/>
              <a:t>?”</a:t>
            </a:r>
          </a:p>
          <a:p>
            <a:endParaRPr lang="en-US" dirty="0"/>
          </a:p>
          <a:p>
            <a:r>
              <a:rPr lang="en-US" b="1" dirty="0"/>
              <a:t>I Corinthians 15:33</a:t>
            </a:r>
            <a:r>
              <a:rPr lang="en-US" dirty="0"/>
              <a:t> – “Do not be deceived: </a:t>
            </a:r>
            <a:r>
              <a:rPr lang="en-US" b="1" dirty="0"/>
              <a:t>Bad company ruins good morals</a:t>
            </a:r>
            <a:r>
              <a:rPr lang="en-US" dirty="0"/>
              <a:t>.“</a:t>
            </a:r>
          </a:p>
          <a:p>
            <a:endParaRPr lang="en-US" dirty="0"/>
          </a:p>
          <a:p>
            <a:r>
              <a:rPr lang="en-US" b="1" dirty="0"/>
              <a:t>Proverbs 6:27-28</a:t>
            </a:r>
            <a:r>
              <a:rPr lang="en-US" dirty="0"/>
              <a:t> – “27 </a:t>
            </a:r>
            <a:r>
              <a:rPr lang="en-US" b="1" dirty="0"/>
              <a:t>Can a man carry fire next to his chest and his clothes not be burned</a:t>
            </a:r>
            <a:r>
              <a:rPr lang="en-US" dirty="0"/>
              <a:t>? 28 Or can one walk on hot coals and his feet not be scorched?”</a:t>
            </a:r>
          </a:p>
        </p:txBody>
      </p:sp>
      <p:sp>
        <p:nvSpPr>
          <p:cNvPr id="4" name="Slide Number Placeholder 3"/>
          <p:cNvSpPr>
            <a:spLocks noGrp="1"/>
          </p:cNvSpPr>
          <p:nvPr>
            <p:ph type="sldNum" sz="quarter" idx="5"/>
          </p:nvPr>
        </p:nvSpPr>
        <p:spPr/>
        <p:txBody>
          <a:bodyPr/>
          <a:lstStyle/>
          <a:p>
            <a:fld id="{2CC87949-509E-4DC0-8311-1F7E3A5021E2}" type="slidenum">
              <a:rPr lang="en-US" smtClean="0"/>
              <a:t>12</a:t>
            </a:fld>
            <a:endParaRPr lang="en-US"/>
          </a:p>
        </p:txBody>
      </p:sp>
      <p:sp>
        <p:nvSpPr>
          <p:cNvPr id="5" name="Date Placeholder 4">
            <a:extLst>
              <a:ext uri="{FF2B5EF4-FFF2-40B4-BE49-F238E27FC236}">
                <a16:creationId xmlns:a16="http://schemas.microsoft.com/office/drawing/2014/main" id="{38BCBE6B-14D2-4C0A-7FE2-50E5A951592B}"/>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EBA974DD-E844-22CB-0B81-657A0CFC010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77480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16:13</a:t>
            </a:r>
            <a:r>
              <a:rPr lang="en-US" dirty="0"/>
              <a:t> – “Be watchful, </a:t>
            </a:r>
            <a:r>
              <a:rPr lang="en-US" b="1" dirty="0"/>
              <a:t>stand firm in the faith</a:t>
            </a:r>
            <a:r>
              <a:rPr lang="en-US" dirty="0"/>
              <a:t>, act like men, be strong.”</a:t>
            </a:r>
          </a:p>
          <a:p>
            <a:endParaRPr lang="en-US" dirty="0"/>
          </a:p>
          <a:p>
            <a:r>
              <a:rPr lang="en-US" b="1" dirty="0"/>
              <a:t>II Timothy 1:7</a:t>
            </a:r>
            <a:r>
              <a:rPr lang="en-US" dirty="0"/>
              <a:t> – “for </a:t>
            </a:r>
            <a:r>
              <a:rPr lang="en-US" b="1" dirty="0"/>
              <a:t>God gave us a spirit not of fear but of power</a:t>
            </a:r>
            <a:r>
              <a:rPr lang="en-US" dirty="0"/>
              <a:t> and love and self-control.”</a:t>
            </a:r>
          </a:p>
        </p:txBody>
      </p:sp>
      <p:sp>
        <p:nvSpPr>
          <p:cNvPr id="4" name="Slide Number Placeholder 3"/>
          <p:cNvSpPr>
            <a:spLocks noGrp="1"/>
          </p:cNvSpPr>
          <p:nvPr>
            <p:ph type="sldNum" sz="quarter" idx="5"/>
          </p:nvPr>
        </p:nvSpPr>
        <p:spPr/>
        <p:txBody>
          <a:bodyPr/>
          <a:lstStyle/>
          <a:p>
            <a:fld id="{2CC87949-509E-4DC0-8311-1F7E3A5021E2}" type="slidenum">
              <a:rPr lang="en-US" smtClean="0"/>
              <a:t>13</a:t>
            </a:fld>
            <a:endParaRPr lang="en-US"/>
          </a:p>
        </p:txBody>
      </p:sp>
      <p:sp>
        <p:nvSpPr>
          <p:cNvPr id="5" name="Date Placeholder 4">
            <a:extLst>
              <a:ext uri="{FF2B5EF4-FFF2-40B4-BE49-F238E27FC236}">
                <a16:creationId xmlns:a16="http://schemas.microsoft.com/office/drawing/2014/main" id="{4A11071F-9790-0A12-2E7B-AE53CA1F256E}"/>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9B36E6C1-DA1F-140B-4C72-5E867A7153D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28341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2:1-4</a:t>
            </a:r>
            <a:r>
              <a:rPr lang="en-US" dirty="0"/>
              <a:t> – “2 Therefore </a:t>
            </a:r>
            <a:r>
              <a:rPr lang="en-US" b="1" dirty="0"/>
              <a:t>we must pay much closer attention</a:t>
            </a:r>
            <a:r>
              <a:rPr lang="en-US" dirty="0"/>
              <a:t> to what we have heard, </a:t>
            </a:r>
            <a:r>
              <a:rPr lang="en-US" b="1" dirty="0"/>
              <a:t>lest we drift away from it</a:t>
            </a:r>
            <a:r>
              <a:rPr lang="en-US" dirty="0"/>
              <a:t>. 2 For since the message declared by angels proved to be reliable and every transgression or disobedience received a just retribution, 3  how shall we escape if we neglect such a great salvation? It was declared at first by the Lord, and it was attested to us by those who heard, 4  while God also bore witness by signs and wonders and various miracles and by gifts of the Holy Spirit distributed according to his will.”</a:t>
            </a:r>
          </a:p>
          <a:p>
            <a:endParaRPr lang="en-US" dirty="0"/>
          </a:p>
          <a:p>
            <a:r>
              <a:rPr lang="en-US" b="1" dirty="0"/>
              <a:t>Acts 20:31-32</a:t>
            </a:r>
            <a:r>
              <a:rPr lang="en-US" dirty="0"/>
              <a:t> – “31 Therefore be alert, remembering that for three years I did not cease night or day to admonish everyone with tears. 32 And now I commend you to God and to </a:t>
            </a:r>
            <a:r>
              <a:rPr lang="en-US" b="1" dirty="0"/>
              <a:t>the word of his grace, which is able to build you up</a:t>
            </a:r>
            <a:r>
              <a:rPr lang="en-US" dirty="0"/>
              <a:t> and to give you the inheritance among all those who are sanctified.”</a:t>
            </a:r>
          </a:p>
          <a:p>
            <a:endParaRPr lang="en-US" dirty="0"/>
          </a:p>
          <a:p>
            <a:r>
              <a:rPr lang="en-US" b="1" dirty="0"/>
              <a:t>Acts 17:10-12</a:t>
            </a:r>
            <a:r>
              <a:rPr lang="en-US" dirty="0"/>
              <a:t> – “10 The brothers immediately sent Paul and Silas away by night to Berea, and when they arrived they went into the Jewish synagogue. 11 Now these Jews were more noble than those in Thessalonica; they received the word with all eagerness, </a:t>
            </a:r>
            <a:r>
              <a:rPr lang="en-US" b="1" dirty="0"/>
              <a:t>examining the Scriptures daily to see if these things were so</a:t>
            </a:r>
            <a:r>
              <a:rPr lang="en-US" dirty="0"/>
              <a:t>. 12  Many of them therefore believed, with not a few Greek women of high standing as well as men.”</a:t>
            </a:r>
          </a:p>
        </p:txBody>
      </p:sp>
      <p:sp>
        <p:nvSpPr>
          <p:cNvPr id="4" name="Slide Number Placeholder 3"/>
          <p:cNvSpPr>
            <a:spLocks noGrp="1"/>
          </p:cNvSpPr>
          <p:nvPr>
            <p:ph type="sldNum" sz="quarter" idx="5"/>
          </p:nvPr>
        </p:nvSpPr>
        <p:spPr/>
        <p:txBody>
          <a:bodyPr/>
          <a:lstStyle/>
          <a:p>
            <a:fld id="{2CC87949-509E-4DC0-8311-1F7E3A5021E2}" type="slidenum">
              <a:rPr lang="en-US" smtClean="0"/>
              <a:t>14</a:t>
            </a:fld>
            <a:endParaRPr lang="en-US"/>
          </a:p>
        </p:txBody>
      </p:sp>
      <p:sp>
        <p:nvSpPr>
          <p:cNvPr id="5" name="Date Placeholder 4">
            <a:extLst>
              <a:ext uri="{FF2B5EF4-FFF2-40B4-BE49-F238E27FC236}">
                <a16:creationId xmlns:a16="http://schemas.microsoft.com/office/drawing/2014/main" id="{F7C67284-4400-2AB8-95C8-7E7D8DD59246}"/>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5ECE567D-C1E8-4AC8-AFCD-6C18C88FEFA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294162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10:32-33</a:t>
            </a:r>
            <a:r>
              <a:rPr lang="en-US" dirty="0"/>
              <a:t> – “32 So everyone who acknowledges me before men, </a:t>
            </a:r>
            <a:r>
              <a:rPr lang="en-US" b="1" dirty="0"/>
              <a:t>I also will acknowledge before my Father</a:t>
            </a:r>
            <a:r>
              <a:rPr lang="en-US" dirty="0"/>
              <a:t> who is in heaven,  33 but whoever denies me before men, I also will deny before my Father who is in heaven.”</a:t>
            </a:r>
          </a:p>
        </p:txBody>
      </p:sp>
      <p:sp>
        <p:nvSpPr>
          <p:cNvPr id="4" name="Slide Number Placeholder 3"/>
          <p:cNvSpPr>
            <a:spLocks noGrp="1"/>
          </p:cNvSpPr>
          <p:nvPr>
            <p:ph type="sldNum" sz="quarter" idx="5"/>
          </p:nvPr>
        </p:nvSpPr>
        <p:spPr/>
        <p:txBody>
          <a:bodyPr/>
          <a:lstStyle/>
          <a:p>
            <a:fld id="{2CC87949-509E-4DC0-8311-1F7E3A5021E2}" type="slidenum">
              <a:rPr lang="en-US" smtClean="0"/>
              <a:t>15</a:t>
            </a:fld>
            <a:endParaRPr lang="en-US"/>
          </a:p>
        </p:txBody>
      </p:sp>
      <p:sp>
        <p:nvSpPr>
          <p:cNvPr id="5" name="Date Placeholder 4">
            <a:extLst>
              <a:ext uri="{FF2B5EF4-FFF2-40B4-BE49-F238E27FC236}">
                <a16:creationId xmlns:a16="http://schemas.microsoft.com/office/drawing/2014/main" id="{0D2CAC81-51B5-3555-7386-CC6058416438}"/>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FBB8CF3D-27AD-3021-2D12-A87D82E4815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8590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4863561" fontAlgn="base">
              <a:spcBef>
                <a:spcPct val="0"/>
              </a:spcBef>
              <a:spcAft>
                <a:spcPct val="0"/>
              </a:spcAft>
              <a:defRPr/>
            </a:pPr>
            <a:fld id="{3AF42B02-11F3-4BD2-B2E3-53F42D06C240}" type="slidenum">
              <a:rPr lang="en-US" altLang="en-US" sz="6500">
                <a:solidFill>
                  <a:prstClr val="black"/>
                </a:solidFill>
                <a:latin typeface="Arial" panose="020B0604020202020204" pitchFamily="34" charset="0"/>
              </a:rPr>
              <a:pPr defTabSz="4863561" fontAlgn="base">
                <a:spcBef>
                  <a:spcPct val="0"/>
                </a:spcBef>
                <a:spcAft>
                  <a:spcPct val="0"/>
                </a:spcAft>
                <a:defRPr/>
              </a:pPr>
              <a:t>16</a:t>
            </a:fld>
            <a:endParaRPr lang="en-US" altLang="en-US" sz="65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863561" fontAlgn="base">
              <a:spcBef>
                <a:spcPct val="0"/>
              </a:spcBef>
              <a:spcAft>
                <a:spcPct val="0"/>
              </a:spcAft>
              <a:defRPr/>
            </a:pPr>
            <a:r>
              <a:rPr lang="en-US" altLang="en-US" sz="6500">
                <a:solidFill>
                  <a:prstClr val="black"/>
                </a:solidFill>
                <a:latin typeface="Arial" panose="020B0604020202020204" pitchFamily="34" charset="0"/>
              </a:rPr>
              <a:t>6/22/2025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863561" fontAlgn="base">
              <a:spcBef>
                <a:spcPct val="0"/>
              </a:spcBef>
              <a:spcAft>
                <a:spcPct val="0"/>
              </a:spcAft>
              <a:defRPr/>
            </a:pPr>
            <a:r>
              <a:rPr lang="en-US" altLang="en-US" sz="65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4863561" fontAlgn="base">
              <a:spcBef>
                <a:spcPct val="0"/>
              </a:spcBef>
              <a:spcAft>
                <a:spcPct val="0"/>
              </a:spcAft>
              <a:defRPr/>
            </a:pPr>
            <a:fld id="{3AF42B02-11F3-4BD2-B2E3-53F42D06C240}" type="slidenum">
              <a:rPr lang="en-US" altLang="en-US" sz="6500">
                <a:latin typeface="Arial" panose="020B0604020202020204" pitchFamily="34" charset="0"/>
              </a:rPr>
              <a:pPr defTabSz="4863561" fontAlgn="base">
                <a:spcBef>
                  <a:spcPct val="0"/>
                </a:spcBef>
                <a:spcAft>
                  <a:spcPct val="0"/>
                </a:spcAft>
                <a:defRPr/>
              </a:pPr>
              <a:t>17</a:t>
            </a:fld>
            <a:endParaRPr lang="en-US" altLang="en-US" sz="65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863561" fontAlgn="base">
              <a:spcBef>
                <a:spcPct val="0"/>
              </a:spcBef>
              <a:spcAft>
                <a:spcPct val="0"/>
              </a:spcAft>
              <a:defRPr/>
            </a:pPr>
            <a:r>
              <a:rPr lang="en-US" altLang="en-US" sz="6500">
                <a:latin typeface="Arial" panose="020B0604020202020204" pitchFamily="34" charset="0"/>
              </a:rPr>
              <a:t>6/22/2025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863561" fontAlgn="base">
              <a:spcBef>
                <a:spcPct val="0"/>
              </a:spcBef>
              <a:spcAft>
                <a:spcPct val="0"/>
              </a:spcAft>
              <a:defRPr/>
            </a:pPr>
            <a:r>
              <a:rPr lang="en-US" altLang="en-US" sz="65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492608">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4863561" fontAlgn="base">
              <a:spcBef>
                <a:spcPct val="0"/>
              </a:spcBef>
              <a:spcAft>
                <a:spcPct val="0"/>
              </a:spcAft>
              <a:defRPr/>
            </a:pPr>
            <a:fld id="{3AF42B02-11F3-4BD2-B2E3-53F42D06C240}" type="slidenum">
              <a:rPr lang="en-US" altLang="en-US" sz="6500">
                <a:latin typeface="Arial" panose="020B0604020202020204" pitchFamily="34" charset="0"/>
              </a:rPr>
              <a:pPr defTabSz="4863561" fontAlgn="base">
                <a:spcBef>
                  <a:spcPct val="0"/>
                </a:spcBef>
                <a:spcAft>
                  <a:spcPct val="0"/>
                </a:spcAft>
                <a:defRPr/>
              </a:pPr>
              <a:t>18</a:t>
            </a:fld>
            <a:endParaRPr lang="en-US" altLang="en-US" sz="6500">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4863561" fontAlgn="base">
              <a:spcBef>
                <a:spcPct val="0"/>
              </a:spcBef>
              <a:spcAft>
                <a:spcPct val="0"/>
              </a:spcAft>
              <a:defRPr/>
            </a:pPr>
            <a:r>
              <a:rPr lang="en-US" altLang="en-US" sz="6500">
                <a:latin typeface="Arial" panose="020B0604020202020204" pitchFamily="34" charset="0"/>
              </a:rPr>
              <a:t>6/22/2025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4863561" fontAlgn="base">
              <a:spcBef>
                <a:spcPct val="0"/>
              </a:spcBef>
              <a:spcAft>
                <a:spcPct val="0"/>
              </a:spcAft>
              <a:defRPr/>
            </a:pPr>
            <a:r>
              <a:rPr lang="en-US" altLang="en-US" sz="6500">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26:69-75</a:t>
            </a:r>
            <a:r>
              <a:rPr lang="en-US" dirty="0"/>
              <a:t> – “69 Now Peter was sitting outside in the courtyard. And a servant girl came up to him and said, ‘You also were with Jesus the Galilean.’ 70 But he denied it before them all, saying, ‘</a:t>
            </a:r>
            <a:r>
              <a:rPr lang="en-US" b="1" dirty="0"/>
              <a:t>I do not know what you mean</a:t>
            </a:r>
            <a:r>
              <a:rPr lang="en-US" dirty="0"/>
              <a:t>.’ 71 And when he went out to the entrance, another servant girl saw him, and she said to the bystanders, ‘This man was with Jesus of Nazareth.’ 72 And again he denied it with an oath: ‘</a:t>
            </a:r>
            <a:r>
              <a:rPr lang="en-US" b="1" dirty="0"/>
              <a:t>I do not know the man</a:t>
            </a:r>
            <a:r>
              <a:rPr lang="en-US" dirty="0"/>
              <a:t>.’ 73 After a little while the bystanders came up and said to Peter, ‘Certainly you too are one of them, for your accent betrays you.’ 74 Then he began to invoke a curse on himself and to swear, ‘</a:t>
            </a:r>
            <a:r>
              <a:rPr lang="en-US" b="1" dirty="0"/>
              <a:t>I do not know the man</a:t>
            </a:r>
            <a:r>
              <a:rPr lang="en-US" dirty="0"/>
              <a:t>.’ And immediately the rooster crowed. 75 And Peter remembered the saying of Jesus, ‘Before the rooster crows, you will deny me three times.’ And he went out and wept bitterly.”</a:t>
            </a:r>
          </a:p>
          <a:p>
            <a:endParaRPr lang="en-US" dirty="0"/>
          </a:p>
          <a:p>
            <a:r>
              <a:rPr lang="en-US" b="1" dirty="0"/>
              <a:t>Mark 14:66-72</a:t>
            </a:r>
            <a:r>
              <a:rPr lang="en-US" dirty="0"/>
              <a:t> – “66 And as Peter was below in the courtyard, one of the servant girls of the high priest came, 67 and seeing Peter warming himself, she looked at him and said, ‘You also were with the Nazarene, Jesus.’ 68 But he denied it, saying, ‘</a:t>
            </a:r>
            <a:r>
              <a:rPr lang="en-US" b="1" dirty="0"/>
              <a:t>I neither know nor understand what you mean</a:t>
            </a:r>
            <a:r>
              <a:rPr lang="en-US" dirty="0"/>
              <a:t>.’ And he went out into the gateway and the rooster crowed. 69 And the servant girl saw him and began again to say to the bystanders, ‘This man is one of them.’ 70 </a:t>
            </a:r>
            <a:r>
              <a:rPr lang="en-US" b="1" dirty="0"/>
              <a:t>But again he denied it</a:t>
            </a:r>
            <a:r>
              <a:rPr lang="en-US" dirty="0"/>
              <a:t>. And after a little while the bystanders again said to Peter, ‘Certainly you are one of them, for you are a Galilean.’ 71 But he began to invoke a curse on himself and to swear, ‘</a:t>
            </a:r>
            <a:r>
              <a:rPr lang="en-US" b="1" dirty="0"/>
              <a:t>I do not know this man of whom you speak</a:t>
            </a:r>
            <a:r>
              <a:rPr lang="en-US" dirty="0"/>
              <a:t>.’ 72 And immediately the rooster crowed a second time. And Peter remembered how Jesus had said to him, ‘Before the rooster crows twice, you will deny me three times.’ And he broke down and wept.”</a:t>
            </a:r>
          </a:p>
          <a:p>
            <a:endParaRPr lang="en-US" dirty="0"/>
          </a:p>
          <a:p>
            <a:r>
              <a:rPr lang="en-US" b="1" dirty="0"/>
              <a:t>Luke 22:54-62</a:t>
            </a:r>
            <a:r>
              <a:rPr lang="en-US" dirty="0"/>
              <a:t> – “54 Then they seized him and led him away, bringing him into the high priest's house, and Peter was following at a distance. 55 And when they had kindled a fire in the middle of the courtyard and sat down together, Peter sat down among them. 56 Then a servant girl, seeing him as he sat in the light and looking closely at him, said, ‘This man also was with him." 57 But he denied it, saying, ‘</a:t>
            </a:r>
            <a:r>
              <a:rPr lang="en-US" b="1" dirty="0"/>
              <a:t>Woman, I do not know him</a:t>
            </a:r>
            <a:r>
              <a:rPr lang="en-US" dirty="0"/>
              <a:t>.’ 58 And a little later someone else saw him and said, ‘You also are one of them.’ But Peter said, ‘</a:t>
            </a:r>
            <a:r>
              <a:rPr lang="en-US" b="1" dirty="0"/>
              <a:t>Man, I am not</a:t>
            </a:r>
            <a:r>
              <a:rPr lang="en-US" dirty="0"/>
              <a:t>.’ 59 And after an interval of about an hour still another insisted, saying, ‘Certainly this man also was with him, for he too is a Galilean.’ 60 But Peter said, ‘</a:t>
            </a:r>
            <a:r>
              <a:rPr lang="en-US" b="1" dirty="0"/>
              <a:t>Man, I do not know what you are talking about</a:t>
            </a:r>
            <a:r>
              <a:rPr lang="en-US" dirty="0"/>
              <a:t>.’ And immediately, while he was still speaking, the rooster crowed. 61 And the Lord turned and looked at Peter. And Peter remembered the saying of the Lord, how he had said to him, ‘Before the rooster crows today, you will deny me three times.’ 62 And he went out and wept bitterly.”</a:t>
            </a:r>
          </a:p>
          <a:p>
            <a:endParaRPr lang="en-US" dirty="0"/>
          </a:p>
          <a:p>
            <a:r>
              <a:rPr lang="en-US" b="1" dirty="0"/>
              <a:t>John 18:15-18, 25-27</a:t>
            </a:r>
            <a:r>
              <a:rPr lang="en-US" dirty="0"/>
              <a:t> – “15 Simon Peter followed Jesus, and so did another disciple. Since that disciple was known to the high priest, he entered with Jesus into the court of the high priest, 16 but Peter stood outside at the door. So the other disciple, who was known to the high priest, went out and spoke to the servant girl who kept watch at the door, and brought Peter in. 17 The servant girl at the door said to Peter, ‘You also are not one of this man's disciples, are you?’ He said, ‘</a:t>
            </a:r>
            <a:r>
              <a:rPr lang="en-US" b="1" dirty="0"/>
              <a:t>I am not</a:t>
            </a:r>
            <a:r>
              <a:rPr lang="en-US" dirty="0"/>
              <a:t>.’ 18 Now the servants and officers had made a charcoal fire, because it was cold, and they were standing and warming themselves. Peter also was with them, standing and warming himself … 25 Now Simon Peter was standing and warming himself. So they said to him, ‘You also are not one of his disciples, are you?’ He denied it and said, ‘</a:t>
            </a:r>
            <a:r>
              <a:rPr lang="en-US" b="1" dirty="0"/>
              <a:t>I am not</a:t>
            </a:r>
            <a:r>
              <a:rPr lang="en-US" dirty="0"/>
              <a:t>.’ 26 One of the servants of the high priest, a relative of the man whose ear Peter had cut off, asked, ‘Did I not see you in the garden with him?’ 27 </a:t>
            </a:r>
            <a:r>
              <a:rPr lang="en-US" b="1" dirty="0"/>
              <a:t>Peter again denied it</a:t>
            </a:r>
            <a:r>
              <a:rPr lang="en-US" dirty="0"/>
              <a:t>, and at once a rooster crowed.”</a:t>
            </a:r>
          </a:p>
          <a:p>
            <a:endParaRPr lang="en-US" dirty="0"/>
          </a:p>
          <a:p>
            <a:r>
              <a:rPr lang="en-US" b="1" dirty="0"/>
              <a:t>Mark 14:26-31</a:t>
            </a:r>
            <a:r>
              <a:rPr lang="en-US" dirty="0"/>
              <a:t> – “26 And when they had sung a hymn, they went out to the Mount of Olives. 27 And Jesus said to them, ‘</a:t>
            </a:r>
            <a:r>
              <a:rPr lang="en-US" b="1" dirty="0"/>
              <a:t>You will all fall away</a:t>
            </a:r>
            <a:r>
              <a:rPr lang="en-US" dirty="0"/>
              <a:t>, for it is written, “I will strike the shepherd, and the sheep will be scattered.” 28 But after I am raised up, I will go before you to Galilee.’ 29 Peter said to him, ‘Even though they all fall away, I will not.’ 30 And Jesus said to him, ‘Truly, I tell you, this very night, before the rooster crows twice, you will deny me three times.’ 31 But he said emphatically, ‘If I must die with you, I will not deny you.’ And they all said the same.”</a:t>
            </a:r>
          </a:p>
        </p:txBody>
      </p:sp>
      <p:sp>
        <p:nvSpPr>
          <p:cNvPr id="4" name="Slide Number Placeholder 3"/>
          <p:cNvSpPr>
            <a:spLocks noGrp="1"/>
          </p:cNvSpPr>
          <p:nvPr>
            <p:ph type="sldNum" sz="quarter" idx="5"/>
          </p:nvPr>
        </p:nvSpPr>
        <p:spPr/>
        <p:txBody>
          <a:bodyPr/>
          <a:lstStyle/>
          <a:p>
            <a:fld id="{2CC87949-509E-4DC0-8311-1F7E3A5021E2}" type="slidenum">
              <a:rPr lang="en-US" smtClean="0"/>
              <a:t>2</a:t>
            </a:fld>
            <a:endParaRPr lang="en-US"/>
          </a:p>
        </p:txBody>
      </p:sp>
      <p:sp>
        <p:nvSpPr>
          <p:cNvPr id="5" name="Date Placeholder 4">
            <a:extLst>
              <a:ext uri="{FF2B5EF4-FFF2-40B4-BE49-F238E27FC236}">
                <a16:creationId xmlns:a16="http://schemas.microsoft.com/office/drawing/2014/main" id="{6E6C9CD6-B585-4E43-48D8-895038130829}"/>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F269E42C-D758-E60D-B5BC-D4AE09AB4AC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29283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21:15-19</a:t>
            </a:r>
            <a:r>
              <a:rPr lang="en-US" dirty="0"/>
              <a:t> – “15 When they had finished breakfast, Jesus said to Simon Peter, ‘Simon, son of John, do you </a:t>
            </a:r>
            <a:r>
              <a:rPr lang="en-US" b="1" dirty="0"/>
              <a:t>love</a:t>
            </a:r>
            <a:r>
              <a:rPr lang="en-US" dirty="0"/>
              <a:t> me more than these?’ He said to him, ‘Yes, Lord; </a:t>
            </a:r>
            <a:r>
              <a:rPr lang="en-US" b="1" dirty="0"/>
              <a:t>you know that I love you</a:t>
            </a:r>
            <a:r>
              <a:rPr lang="en-US" dirty="0"/>
              <a:t>.’ He said to him, ‘Feed my lambs.’ 16 He said to him a second time, ‘Simon, son of John, do you </a:t>
            </a:r>
            <a:r>
              <a:rPr lang="en-US" b="1" dirty="0"/>
              <a:t>love</a:t>
            </a:r>
            <a:r>
              <a:rPr lang="en-US" dirty="0"/>
              <a:t> me?’ He said to him, ‘Yes, Lord; </a:t>
            </a:r>
            <a:r>
              <a:rPr lang="en-US" b="1" dirty="0"/>
              <a:t>you know that I love you</a:t>
            </a:r>
            <a:r>
              <a:rPr lang="en-US" dirty="0"/>
              <a:t>.’ He said to him, ‘Tend my sheep.’ 17 He said to him the third time, ‘Simon, son of John, do you </a:t>
            </a:r>
            <a:r>
              <a:rPr lang="en-US" b="1" dirty="0"/>
              <a:t>love</a:t>
            </a:r>
            <a:r>
              <a:rPr lang="en-US" dirty="0"/>
              <a:t> me?’ Peter was grieved because he said to him the third time, ‘Do you </a:t>
            </a:r>
            <a:r>
              <a:rPr lang="en-US" b="1" dirty="0"/>
              <a:t>love</a:t>
            </a:r>
            <a:r>
              <a:rPr lang="en-US" dirty="0"/>
              <a:t> me?’ and he said to him, ‘Lord, you know everything; </a:t>
            </a:r>
            <a:r>
              <a:rPr lang="en-US" b="1" dirty="0"/>
              <a:t>you know that I love you</a:t>
            </a:r>
            <a:r>
              <a:rPr lang="en-US" dirty="0"/>
              <a:t>.’ Jesus said to him, ‘Feed my sheep. 18 Truly, truly, I say to you, when you were young, you used to dress yourself and walk wherever you wanted, but when you are old, you will stretch out your hands, and another will dress you and carry you where you do not want to go.’ 19 (This he said to show by what kind of death he was to glorify God.) And after saying this he said to him, ‘Follow me.’“</a:t>
            </a:r>
          </a:p>
          <a:p>
            <a:endParaRPr lang="en-US" dirty="0"/>
          </a:p>
          <a:p>
            <a:r>
              <a:rPr lang="en-US" b="1" dirty="0"/>
              <a:t>Galatians 2:11-14</a:t>
            </a:r>
            <a:r>
              <a:rPr lang="en-US" dirty="0"/>
              <a:t> – “11 But when Cephas came to Antioch, I opposed him to his face, because </a:t>
            </a:r>
            <a:r>
              <a:rPr lang="en-US" b="1" dirty="0"/>
              <a:t>he stood condemned</a:t>
            </a:r>
            <a:r>
              <a:rPr lang="en-US" dirty="0"/>
              <a:t>. 12 For before certain men came from James, he was eating with the Gentiles; but when they came he drew back and separated himself, fearing the circumcision party. 13 And the rest of the Jews acted hypocritically along with him, so that even Barnabas was led astray by their hypocrisy. 14 But when I saw that their conduct was not in step with the truth of the gospel, I said to Cephas before them all, ‘If you, though a Jew, live like a Gentile and not like a Jew, how can you force the Gentiles to live like Jews?’"</a:t>
            </a:r>
          </a:p>
        </p:txBody>
      </p:sp>
      <p:sp>
        <p:nvSpPr>
          <p:cNvPr id="4" name="Slide Number Placeholder 3"/>
          <p:cNvSpPr>
            <a:spLocks noGrp="1"/>
          </p:cNvSpPr>
          <p:nvPr>
            <p:ph type="sldNum" sz="quarter" idx="5"/>
          </p:nvPr>
        </p:nvSpPr>
        <p:spPr/>
        <p:txBody>
          <a:bodyPr/>
          <a:lstStyle/>
          <a:p>
            <a:fld id="{2CC87949-509E-4DC0-8311-1F7E3A5021E2}" type="slidenum">
              <a:rPr lang="en-US" smtClean="0"/>
              <a:t>3</a:t>
            </a:fld>
            <a:endParaRPr lang="en-US"/>
          </a:p>
        </p:txBody>
      </p:sp>
      <p:sp>
        <p:nvSpPr>
          <p:cNvPr id="5" name="Date Placeholder 4">
            <a:extLst>
              <a:ext uri="{FF2B5EF4-FFF2-40B4-BE49-F238E27FC236}">
                <a16:creationId xmlns:a16="http://schemas.microsoft.com/office/drawing/2014/main" id="{0AAA8AD6-86E7-D8A9-59B7-5D4CB24D0453}"/>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C7A9C8F2-8A8D-F428-D2E7-742003E3AF8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711543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Mark 14:27-31</a:t>
            </a:r>
            <a:r>
              <a:rPr lang="en-US" dirty="0"/>
              <a:t> – “27 And Jesus said to them, ‘</a:t>
            </a:r>
            <a:r>
              <a:rPr lang="en-US" b="1" dirty="0"/>
              <a:t>You will all fall away</a:t>
            </a:r>
            <a:r>
              <a:rPr lang="en-US" dirty="0"/>
              <a:t>, for it is written, “I will strike the shepherd, and the sheep will be scattered.” 28 But after I am raised up, I will go before you to Galilee.’ 29 Peter said to him, ‘Even though they all fall away, I will not.’ 30 And Jesus said to him, ‘Truly, I tell you, this very night, before the rooster crows twice, you will deny me three times.’ 31 But he said emphatically, ‘</a:t>
            </a:r>
            <a:r>
              <a:rPr lang="en-US" b="1" dirty="0"/>
              <a:t>If I must die with you, I will not deny you</a:t>
            </a:r>
            <a:r>
              <a:rPr lang="en-US" dirty="0"/>
              <a:t>.’ And they all said the same.”</a:t>
            </a:r>
          </a:p>
          <a:p>
            <a:endParaRPr lang="en-US" dirty="0"/>
          </a:p>
          <a:p>
            <a:r>
              <a:rPr lang="en-US" b="1" dirty="0"/>
              <a:t>John 18:10</a:t>
            </a:r>
            <a:r>
              <a:rPr lang="en-US" dirty="0"/>
              <a:t> – “10 Then Simon Peter, </a:t>
            </a:r>
            <a:r>
              <a:rPr lang="en-US" b="1" dirty="0"/>
              <a:t>having a sword, drew it and struck the high priest's servant</a:t>
            </a:r>
            <a:r>
              <a:rPr lang="en-US" dirty="0"/>
              <a:t> and cut off his right ear. (The servant's name was Malchus.)”</a:t>
            </a:r>
          </a:p>
          <a:p>
            <a:endParaRPr lang="en-US" dirty="0"/>
          </a:p>
          <a:p>
            <a:r>
              <a:rPr lang="en-US" dirty="0"/>
              <a:t>	cf. </a:t>
            </a:r>
            <a:r>
              <a:rPr lang="en-US" b="1" dirty="0"/>
              <a:t>Luke 22:49-51</a:t>
            </a:r>
            <a:r>
              <a:rPr lang="en-US" dirty="0"/>
              <a:t> – “49 And when those who were around him saw what would follow, they said, ‘Lord, shall we strike with the sword?’ 50 And </a:t>
            </a:r>
            <a:r>
              <a:rPr lang="en-US" b="1" dirty="0"/>
              <a:t>one of them struck the servant of the high priest</a:t>
            </a:r>
            <a:r>
              <a:rPr lang="en-US" dirty="0"/>
              <a:t> and cut off his right ear. 51 But Jesus said, ‘No more of this!’ And he touched his ear and healed him.”</a:t>
            </a:r>
          </a:p>
        </p:txBody>
      </p:sp>
      <p:sp>
        <p:nvSpPr>
          <p:cNvPr id="4" name="Slide Number Placeholder 3"/>
          <p:cNvSpPr>
            <a:spLocks noGrp="1"/>
          </p:cNvSpPr>
          <p:nvPr>
            <p:ph type="sldNum" sz="quarter" idx="5"/>
          </p:nvPr>
        </p:nvSpPr>
        <p:spPr/>
        <p:txBody>
          <a:bodyPr/>
          <a:lstStyle/>
          <a:p>
            <a:fld id="{2CC87949-509E-4DC0-8311-1F7E3A5021E2}" type="slidenum">
              <a:rPr lang="en-US" smtClean="0"/>
              <a:t>4</a:t>
            </a:fld>
            <a:endParaRPr lang="en-US"/>
          </a:p>
        </p:txBody>
      </p:sp>
      <p:sp>
        <p:nvSpPr>
          <p:cNvPr id="5" name="Date Placeholder 4">
            <a:extLst>
              <a:ext uri="{FF2B5EF4-FFF2-40B4-BE49-F238E27FC236}">
                <a16:creationId xmlns:a16="http://schemas.microsoft.com/office/drawing/2014/main" id="{70A315ED-3040-0862-02CB-41BCBC9E8358}"/>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537998F9-89F2-F18C-ECAE-2F4AFCDEA4C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35090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Mark 14:68</a:t>
            </a:r>
            <a:r>
              <a:rPr lang="en-US" dirty="0"/>
              <a:t> – “But he denied it, saying, ‘I neither know nor understand what you mean.’ And he went out into the gateway and </a:t>
            </a:r>
            <a:r>
              <a:rPr lang="en-US" b="1" dirty="0"/>
              <a:t>the rooster crowed</a:t>
            </a:r>
            <a:r>
              <a:rPr lang="en-US" dirty="0"/>
              <a:t>.”</a:t>
            </a:r>
          </a:p>
        </p:txBody>
      </p:sp>
      <p:sp>
        <p:nvSpPr>
          <p:cNvPr id="4" name="Slide Number Placeholder 3"/>
          <p:cNvSpPr>
            <a:spLocks noGrp="1"/>
          </p:cNvSpPr>
          <p:nvPr>
            <p:ph type="sldNum" sz="quarter" idx="5"/>
          </p:nvPr>
        </p:nvSpPr>
        <p:spPr/>
        <p:txBody>
          <a:bodyPr/>
          <a:lstStyle/>
          <a:p>
            <a:fld id="{2CC87949-509E-4DC0-8311-1F7E3A5021E2}" type="slidenum">
              <a:rPr lang="en-US" smtClean="0"/>
              <a:t>5</a:t>
            </a:fld>
            <a:endParaRPr lang="en-US"/>
          </a:p>
        </p:txBody>
      </p:sp>
      <p:sp>
        <p:nvSpPr>
          <p:cNvPr id="5" name="Date Placeholder 4">
            <a:extLst>
              <a:ext uri="{FF2B5EF4-FFF2-40B4-BE49-F238E27FC236}">
                <a16:creationId xmlns:a16="http://schemas.microsoft.com/office/drawing/2014/main" id="{C81D13E1-6057-8CFF-0EAA-5CB760DE8FED}"/>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C05672BB-DAEA-553C-2E14-0F8A5163786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591712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22:54</a:t>
            </a:r>
            <a:r>
              <a:rPr lang="en-US" dirty="0"/>
              <a:t> – “Then they seized him and led him away, bringing him into the high priest's house, and </a:t>
            </a:r>
            <a:r>
              <a:rPr lang="en-US" b="1" dirty="0"/>
              <a:t>Peter was following at a distance</a:t>
            </a:r>
            <a:r>
              <a:rPr lang="en-US" dirty="0"/>
              <a:t>.”</a:t>
            </a:r>
          </a:p>
          <a:p>
            <a:endParaRPr lang="en-US" dirty="0"/>
          </a:p>
          <a:p>
            <a:r>
              <a:rPr lang="en-US" b="1" dirty="0"/>
              <a:t>Romans 10:6-9</a:t>
            </a:r>
            <a:r>
              <a:rPr lang="en-US" dirty="0"/>
              <a:t> – “6 But the righteousness based on faith says, ‘Do not say in your heart, “Who will ascend into heaven?“’ (that is, to bring Christ down) 7 or “Who will descend into the abyss?" (that is, to bring Christ up from the dead). 8 But what does it say? ‘</a:t>
            </a:r>
            <a:r>
              <a:rPr lang="en-US" b="1" dirty="0"/>
              <a:t>The word is near you, in your mouth and in your heart</a:t>
            </a:r>
            <a:r>
              <a:rPr lang="en-US" dirty="0"/>
              <a:t>’ (that is, the word of faith that we proclaim); 9 because, if you confess with your mouth that Jesus is Lord and believe in your heart that God raised him from the dead, you will be saved.”</a:t>
            </a:r>
          </a:p>
        </p:txBody>
      </p:sp>
      <p:sp>
        <p:nvSpPr>
          <p:cNvPr id="4" name="Slide Number Placeholder 3"/>
          <p:cNvSpPr>
            <a:spLocks noGrp="1"/>
          </p:cNvSpPr>
          <p:nvPr>
            <p:ph type="sldNum" sz="quarter" idx="5"/>
          </p:nvPr>
        </p:nvSpPr>
        <p:spPr/>
        <p:txBody>
          <a:bodyPr/>
          <a:lstStyle/>
          <a:p>
            <a:fld id="{2CC87949-509E-4DC0-8311-1F7E3A5021E2}" type="slidenum">
              <a:rPr lang="en-US" smtClean="0"/>
              <a:t>6</a:t>
            </a:fld>
            <a:endParaRPr lang="en-US"/>
          </a:p>
        </p:txBody>
      </p:sp>
      <p:sp>
        <p:nvSpPr>
          <p:cNvPr id="5" name="Date Placeholder 4">
            <a:extLst>
              <a:ext uri="{FF2B5EF4-FFF2-40B4-BE49-F238E27FC236}">
                <a16:creationId xmlns:a16="http://schemas.microsoft.com/office/drawing/2014/main" id="{2B96F2C5-6314-F7A3-72B5-B7F7B4887B99}"/>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548A77B4-F265-AE58-6474-41B00560FB5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39198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18:18</a:t>
            </a:r>
            <a:r>
              <a:rPr lang="en-US" dirty="0"/>
              <a:t> – “Now the servants and officers had made a charcoal fire, because it was cold, and they were standing and warming themselves. </a:t>
            </a:r>
            <a:r>
              <a:rPr lang="en-US" b="1" dirty="0"/>
              <a:t>Peter also was with them</a:t>
            </a:r>
            <a:r>
              <a:rPr lang="en-US" dirty="0"/>
              <a:t>, standing and warming himself.”</a:t>
            </a:r>
          </a:p>
          <a:p>
            <a:endParaRPr lang="en-US" dirty="0"/>
          </a:p>
          <a:p>
            <a:r>
              <a:rPr lang="en-US" b="1" dirty="0"/>
              <a:t>I Corinthians 15:33</a:t>
            </a:r>
            <a:r>
              <a:rPr lang="en-US" dirty="0"/>
              <a:t> – “</a:t>
            </a:r>
            <a:r>
              <a:rPr lang="en-US" b="1" dirty="0"/>
              <a:t>Do not be deceived</a:t>
            </a:r>
            <a:r>
              <a:rPr lang="en-US" dirty="0"/>
              <a:t>: Bad company ruins good morals."</a:t>
            </a:r>
          </a:p>
        </p:txBody>
      </p:sp>
      <p:sp>
        <p:nvSpPr>
          <p:cNvPr id="4" name="Slide Number Placeholder 3"/>
          <p:cNvSpPr>
            <a:spLocks noGrp="1"/>
          </p:cNvSpPr>
          <p:nvPr>
            <p:ph type="sldNum" sz="quarter" idx="5"/>
          </p:nvPr>
        </p:nvSpPr>
        <p:spPr/>
        <p:txBody>
          <a:bodyPr/>
          <a:lstStyle/>
          <a:p>
            <a:fld id="{2CC87949-509E-4DC0-8311-1F7E3A5021E2}" type="slidenum">
              <a:rPr lang="en-US" smtClean="0"/>
              <a:t>7</a:t>
            </a:fld>
            <a:endParaRPr lang="en-US"/>
          </a:p>
        </p:txBody>
      </p:sp>
      <p:sp>
        <p:nvSpPr>
          <p:cNvPr id="5" name="Date Placeholder 4">
            <a:extLst>
              <a:ext uri="{FF2B5EF4-FFF2-40B4-BE49-F238E27FC236}">
                <a16:creationId xmlns:a16="http://schemas.microsoft.com/office/drawing/2014/main" id="{55EEBCC4-2FA8-ED32-ED9D-AAC40CFC55B4}"/>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3309A34D-CD20-8C10-7BDD-9EE0A998777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80576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15:18-23</a:t>
            </a:r>
            <a:r>
              <a:rPr lang="en-US" dirty="0"/>
              <a:t> – “18 If the world hates you, know that it has hated me before it hated you. 19 If you were of the world, the world would love you as its own; but because you are not of the world, but I chose you out of the world, therefore the world hates you. 20 Remember the word that I said to you: 'A servant is not greater than his master.' If they persecuted me, they will also persecute you. If they kept my word, they will also keep yours. 21 But all these things they will do to you on account of my name, because they do not know him who sent me. 22 If I had not come and spoken to them, they would not have been guilty of sin, but now </a:t>
            </a:r>
            <a:r>
              <a:rPr lang="en-US" b="1" dirty="0"/>
              <a:t>they have no excuse for their sin</a:t>
            </a:r>
            <a:r>
              <a:rPr lang="en-US" dirty="0"/>
              <a:t>. 23 Whoever hates me hates my Father also.”</a:t>
            </a:r>
          </a:p>
        </p:txBody>
      </p:sp>
      <p:sp>
        <p:nvSpPr>
          <p:cNvPr id="4" name="Slide Number Placeholder 3"/>
          <p:cNvSpPr>
            <a:spLocks noGrp="1"/>
          </p:cNvSpPr>
          <p:nvPr>
            <p:ph type="sldNum" sz="quarter" idx="5"/>
          </p:nvPr>
        </p:nvSpPr>
        <p:spPr/>
        <p:txBody>
          <a:bodyPr/>
          <a:lstStyle/>
          <a:p>
            <a:fld id="{2CC87949-509E-4DC0-8311-1F7E3A5021E2}" type="slidenum">
              <a:rPr lang="en-US" smtClean="0"/>
              <a:t>8</a:t>
            </a:fld>
            <a:endParaRPr lang="en-US"/>
          </a:p>
        </p:txBody>
      </p:sp>
      <p:sp>
        <p:nvSpPr>
          <p:cNvPr id="5" name="Date Placeholder 4">
            <a:extLst>
              <a:ext uri="{FF2B5EF4-FFF2-40B4-BE49-F238E27FC236}">
                <a16:creationId xmlns:a16="http://schemas.microsoft.com/office/drawing/2014/main" id="{291D58F3-9107-2973-5236-DF39053947BC}"/>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C4C4AD25-AFCE-306E-0B45-A7F1250AC11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17884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Proverbs 16:18</a:t>
            </a:r>
            <a:r>
              <a:rPr lang="en-US" dirty="0"/>
              <a:t> – “</a:t>
            </a:r>
            <a:r>
              <a:rPr lang="en-US" b="1" dirty="0"/>
              <a:t>Pride goes before destruction</a:t>
            </a:r>
            <a:r>
              <a:rPr lang="en-US" dirty="0"/>
              <a:t>, and a haughty spirit before a fall.”</a:t>
            </a:r>
          </a:p>
          <a:p>
            <a:endParaRPr lang="en-US" dirty="0"/>
          </a:p>
          <a:p>
            <a:r>
              <a:rPr lang="en-US" b="1" dirty="0"/>
              <a:t>I Corinthians 10:12</a:t>
            </a:r>
            <a:r>
              <a:rPr lang="en-US" dirty="0"/>
              <a:t> – “Therefore let anyone who thinks that he stands </a:t>
            </a:r>
            <a:r>
              <a:rPr lang="en-US" b="1" dirty="0"/>
              <a:t>take heed lest he fall</a:t>
            </a:r>
            <a:r>
              <a:rPr lang="en-US" dirty="0"/>
              <a:t>.”</a:t>
            </a:r>
          </a:p>
          <a:p>
            <a:endParaRPr lang="en-US" dirty="0"/>
          </a:p>
          <a:p>
            <a:r>
              <a:rPr lang="en-US" b="1" dirty="0"/>
              <a:t>James 4:6, 10</a:t>
            </a:r>
            <a:r>
              <a:rPr lang="en-US" dirty="0"/>
              <a:t> – “6 But he gives more grace. Therefore it says, ‘</a:t>
            </a:r>
            <a:r>
              <a:rPr lang="en-US" b="1" dirty="0"/>
              <a:t>God opposes the proud</a:t>
            </a:r>
            <a:r>
              <a:rPr lang="en-US" dirty="0"/>
              <a:t>, but gives grace to the humble’ … 10 Humble yourselves before the Lord, and he will exalt you.”</a:t>
            </a:r>
          </a:p>
          <a:p>
            <a:endParaRPr lang="en-US" dirty="0"/>
          </a:p>
          <a:p>
            <a:r>
              <a:rPr lang="en-US" b="1" dirty="0"/>
              <a:t>James 1:22-25</a:t>
            </a:r>
            <a:r>
              <a:rPr lang="en-US" dirty="0"/>
              <a:t> – “22 But be doers of the word, and not hearers only, deceiving yourselves. 23 For if anyone is a hearer of the word and not a doer, he is like a man who looks intently at his natural face in a mirror. 24 For he looks at himself and goes away and at once forgets what he was like. 25 But the one who looks into the perfect law, the law of liberty, and perseveres, being no hearer who forgets but a doer who acts, </a:t>
            </a:r>
            <a:r>
              <a:rPr lang="en-US" b="1" dirty="0"/>
              <a:t>he will be blessed in his doing</a:t>
            </a:r>
            <a:r>
              <a:rPr lang="en-US" dirty="0"/>
              <a:t>.”</a:t>
            </a:r>
          </a:p>
        </p:txBody>
      </p:sp>
      <p:sp>
        <p:nvSpPr>
          <p:cNvPr id="4" name="Slide Number Placeholder 3"/>
          <p:cNvSpPr>
            <a:spLocks noGrp="1"/>
          </p:cNvSpPr>
          <p:nvPr>
            <p:ph type="sldNum" sz="quarter" idx="5"/>
          </p:nvPr>
        </p:nvSpPr>
        <p:spPr/>
        <p:txBody>
          <a:bodyPr/>
          <a:lstStyle/>
          <a:p>
            <a:fld id="{2CC87949-509E-4DC0-8311-1F7E3A5021E2}" type="slidenum">
              <a:rPr lang="en-US" smtClean="0"/>
              <a:t>9</a:t>
            </a:fld>
            <a:endParaRPr lang="en-US"/>
          </a:p>
        </p:txBody>
      </p:sp>
      <p:sp>
        <p:nvSpPr>
          <p:cNvPr id="5" name="Date Placeholder 4">
            <a:extLst>
              <a:ext uri="{FF2B5EF4-FFF2-40B4-BE49-F238E27FC236}">
                <a16:creationId xmlns:a16="http://schemas.microsoft.com/office/drawing/2014/main" id="{A21CE812-3515-0B12-5698-E6D00ABCCEFB}"/>
              </a:ext>
            </a:extLst>
          </p:cNvPr>
          <p:cNvSpPr>
            <a:spLocks noGrp="1"/>
          </p:cNvSpPr>
          <p:nvPr>
            <p:ph type="dt" idx="1"/>
          </p:nvPr>
        </p:nvSpPr>
        <p:spPr/>
        <p:txBody>
          <a:bodyPr/>
          <a:lstStyle/>
          <a:p>
            <a:r>
              <a:rPr lang="en-US"/>
              <a:t>6/22/2025 am</a:t>
            </a:r>
          </a:p>
        </p:txBody>
      </p:sp>
      <p:sp>
        <p:nvSpPr>
          <p:cNvPr id="6" name="Footer Placeholder 5">
            <a:extLst>
              <a:ext uri="{FF2B5EF4-FFF2-40B4-BE49-F238E27FC236}">
                <a16:creationId xmlns:a16="http://schemas.microsoft.com/office/drawing/2014/main" id="{D9B771AC-0877-4427-254A-880361F05B7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343748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49452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t>8/16/2025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2566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103241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19684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400676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903692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37470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861731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260670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383268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502074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215492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8/16/2025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328122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8/16/2025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10579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8/16/2025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178780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660577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8/16/2025</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273526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
              <a:schemeClr val="bg1"/>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D8BD707-D9CF-40AE-B4C6-C98DA3205C09}" type="datetimeFigureOut">
              <a:rPr lang="en-US" smtClean="0"/>
              <a:t>8/16/2025</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18549776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A8A0B-FD99-AD8C-9AD6-FEA977E1102E}"/>
              </a:ext>
            </a:extLst>
          </p:cNvPr>
          <p:cNvSpPr>
            <a:spLocks noGrp="1"/>
          </p:cNvSpPr>
          <p:nvPr>
            <p:ph type="ctrTitle"/>
          </p:nvPr>
        </p:nvSpPr>
        <p:spPr>
          <a:xfrm>
            <a:off x="228600" y="1219200"/>
            <a:ext cx="8382000" cy="923330"/>
          </a:xfrm>
        </p:spPr>
        <p:txBody>
          <a:bodyPr wrap="square">
            <a:spAutoFit/>
          </a:bodyPr>
          <a:lstStyle/>
          <a:p>
            <a:r>
              <a:rPr lang="en-US" sz="5400" b="1" cap="none" dirty="0"/>
              <a:t>Causes Of Peter’s Denial</a:t>
            </a:r>
          </a:p>
        </p:txBody>
      </p:sp>
      <p:sp>
        <p:nvSpPr>
          <p:cNvPr id="3" name="Subtitle 2">
            <a:extLst>
              <a:ext uri="{FF2B5EF4-FFF2-40B4-BE49-F238E27FC236}">
                <a16:creationId xmlns:a16="http://schemas.microsoft.com/office/drawing/2014/main" id="{75EB56EB-2EF5-F671-7AB5-51EE81194758}"/>
              </a:ext>
            </a:extLst>
          </p:cNvPr>
          <p:cNvSpPr>
            <a:spLocks noGrp="1"/>
          </p:cNvSpPr>
          <p:nvPr>
            <p:ph type="subTitle" idx="1"/>
          </p:nvPr>
        </p:nvSpPr>
        <p:spPr>
          <a:xfrm>
            <a:off x="228600" y="2157520"/>
            <a:ext cx="4954250" cy="523220"/>
          </a:xfrm>
        </p:spPr>
        <p:txBody>
          <a:bodyPr>
            <a:spAutoFit/>
          </a:bodyPr>
          <a:lstStyle/>
          <a:p>
            <a:r>
              <a:rPr lang="en-US" sz="2800" b="1" dirty="0">
                <a:solidFill>
                  <a:schemeClr val="tx1"/>
                </a:solidFill>
              </a:rPr>
              <a:t>Mark 14:66-72</a:t>
            </a:r>
          </a:p>
        </p:txBody>
      </p:sp>
    </p:spTree>
    <p:extLst>
      <p:ext uri="{BB962C8B-B14F-4D97-AF65-F5344CB8AC3E}">
        <p14:creationId xmlns:p14="http://schemas.microsoft.com/office/powerpoint/2010/main" val="1139813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110061" cy="4040048"/>
          </a:xfrm>
          <a:prstGeom prst="rect">
            <a:avLst/>
          </a:prstGeom>
        </p:spPr>
        <p:txBody>
          <a:bodyPr vert="horz" wrap="square" lIns="0" tIns="99536" rIns="0" bIns="0" rtlCol="0">
            <a:spAutoFit/>
          </a:bodyPr>
          <a:lstStyle/>
          <a:p>
            <a:pPr marR="0" lvl="0" algn="l" defTabSz="457200" rtl="0" eaLnBrk="1" fontAlgn="auto" latinLnBrk="0" hangingPunct="1">
              <a:spcAft>
                <a:spcPts val="0"/>
              </a:spcAft>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A</a:t>
            </a:r>
            <a:r>
              <a:rPr kumimoji="0" lang="en-US" sz="3200" b="1" i="0" strike="noStrike" kern="1200" cap="none" spc="0" normalizeH="0" baseline="0" noProof="0" dirty="0">
                <a:ln>
                  <a:noFill/>
                </a:ln>
                <a:effectLst/>
                <a:uLnTx/>
                <a:uFill>
                  <a:solidFill>
                    <a:srgbClr val="000000"/>
                  </a:solidFill>
                </a:uFill>
                <a:ea typeface="+mn-ea"/>
                <a:cs typeface="Corbel"/>
              </a:rPr>
              <a:t>re</a:t>
            </a:r>
            <a:r>
              <a:rPr kumimoji="0" sz="3200" b="1" i="0" strike="noStrike" kern="1200" cap="none" spc="-15" normalizeH="0" baseline="0" noProof="0" dirty="0">
                <a:ln>
                  <a:noFill/>
                </a:ln>
                <a:effectLst/>
                <a:uLnTx/>
                <a:uFill>
                  <a:solidFill>
                    <a:srgbClr val="000000"/>
                  </a:solidFill>
                </a:uFill>
                <a:ea typeface="+mn-ea"/>
                <a:cs typeface="Corbel"/>
              </a:rPr>
              <a:t> </a:t>
            </a:r>
            <a:r>
              <a:rPr kumimoji="0" lang="en-US" sz="3200" b="1" i="0" strike="noStrike" kern="1200" cap="none" spc="-15" normalizeH="0" baseline="0" noProof="0" dirty="0">
                <a:ln>
                  <a:noFill/>
                </a:ln>
                <a:effectLst/>
                <a:uLnTx/>
                <a:uFill>
                  <a:solidFill>
                    <a:srgbClr val="000000"/>
                  </a:solidFill>
                </a:uFill>
                <a:ea typeface="+mn-ea"/>
                <a:cs typeface="Corbel"/>
              </a:rPr>
              <a:t>we</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alert</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to</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warnings</a:t>
            </a:r>
            <a:r>
              <a:rPr kumimoji="0" sz="3200" b="1" i="0" strike="noStrike" kern="1200" cap="none" spc="-26"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around</a:t>
            </a:r>
            <a:r>
              <a:rPr kumimoji="0" sz="3200" b="1" i="0" strike="noStrike" kern="1200" cap="none" spc="-23" normalizeH="0" baseline="0" noProof="0" dirty="0">
                <a:ln>
                  <a:noFill/>
                </a:ln>
                <a:effectLst/>
                <a:uLnTx/>
                <a:uFill>
                  <a:solidFill>
                    <a:srgbClr val="000000"/>
                  </a:solidFill>
                </a:uFill>
                <a:ea typeface="+mn-ea"/>
                <a:cs typeface="Corbel"/>
              </a:rPr>
              <a:t> </a:t>
            </a:r>
            <a:r>
              <a:rPr kumimoji="0" lang="en-US" sz="3200" b="1" i="0" strike="noStrike" kern="1200" cap="none" spc="-19" normalizeH="0" baseline="0" noProof="0" dirty="0">
                <a:ln>
                  <a:noFill/>
                </a:ln>
                <a:effectLst/>
                <a:uLnTx/>
                <a:uFill>
                  <a:solidFill>
                    <a:srgbClr val="000000"/>
                  </a:solidFill>
                </a:uFill>
                <a:ea typeface="+mn-ea"/>
                <a:cs typeface="Corbel"/>
              </a:rPr>
              <a:t>us</a:t>
            </a:r>
            <a:r>
              <a:rPr kumimoji="0" sz="3200" b="1" i="0" strike="noStrike" kern="1200" cap="none" spc="-19" normalizeH="0" baseline="0" noProof="0" dirty="0">
                <a:ln>
                  <a:noFill/>
                </a:ln>
                <a:effectLst/>
                <a:uLnTx/>
                <a:uFill>
                  <a:solidFill>
                    <a:srgbClr val="000000"/>
                  </a:solidFill>
                </a:uFill>
                <a:ea typeface="+mn-ea"/>
                <a:cs typeface="Corbel"/>
              </a:rPr>
              <a:t>?</a:t>
            </a:r>
            <a:endParaRPr kumimoji="0" sz="2800" b="1" i="0" strike="noStrike" kern="1200" cap="none" spc="0" normalizeH="0" baseline="0" noProof="0" dirty="0">
              <a:ln>
                <a:noFill/>
              </a:ln>
              <a:effectLst/>
              <a:uLnTx/>
              <a:uFillTx/>
              <a:ea typeface="+mn-ea"/>
              <a:cs typeface="Corbel"/>
            </a:endParaRPr>
          </a:p>
          <a:p>
            <a:pPr marL="465138" marR="3810" lvl="0" indent="-239713" algn="l" defTabSz="457200" rtl="0" eaLnBrk="1" fontAlgn="auto" latinLnBrk="0" hangingPunct="1">
              <a:spcAft>
                <a:spcPts val="0"/>
              </a:spcAft>
              <a:buClr>
                <a:schemeClr val="tx1"/>
              </a:buClr>
              <a:buSzPct val="100000"/>
              <a:buFontTx/>
              <a:buChar char="•"/>
              <a:defRPr/>
            </a:pPr>
            <a:r>
              <a:rPr kumimoji="0" lang="en-US" sz="2800" i="0" strike="noStrike" kern="1200" cap="none" spc="-8" normalizeH="0" baseline="0" noProof="0" dirty="0">
                <a:ln>
                  <a:noFill/>
                </a:ln>
                <a:effectLst/>
                <a:uLnTx/>
                <a:uFillTx/>
                <a:ea typeface="+mn-ea"/>
                <a:cs typeface="Corbel"/>
              </a:rPr>
              <a:t>W</a:t>
            </a:r>
            <a:r>
              <a:rPr kumimoji="0" sz="2800" i="0" strike="noStrike" kern="1200" cap="none" spc="0" normalizeH="0" baseline="0" noProof="0" dirty="0">
                <a:ln>
                  <a:noFill/>
                </a:ln>
                <a:effectLst/>
                <a:uLnTx/>
                <a:uFillTx/>
                <a:ea typeface="+mn-ea"/>
                <a:cs typeface="Corbel"/>
              </a:rPr>
              <a:t>e</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live</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dangerous</a:t>
            </a:r>
            <a:r>
              <a:rPr kumimoji="0" sz="2800" i="0" strike="noStrike" kern="1200" cap="none" spc="-4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and</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ungodly</a:t>
            </a:r>
            <a:r>
              <a:rPr kumimoji="0" sz="2800" i="0" strike="noStrike" kern="1200" cap="none" spc="-38"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world.</a:t>
            </a:r>
            <a:endParaRPr kumimoji="0" lang="en-US" sz="2800" i="0" strike="noStrike" kern="1200" cap="none" spc="-8" normalizeH="0" baseline="0" noProof="0" dirty="0">
              <a:ln>
                <a:noFill/>
              </a:ln>
              <a:effectLst/>
              <a:uLnTx/>
              <a:uFillTx/>
              <a:ea typeface="+mn-ea"/>
              <a:cs typeface="Corbel"/>
            </a:endParaRPr>
          </a:p>
          <a:p>
            <a:pPr marL="922338" marR="3810" lvl="1" indent="-239713" defTabSz="457200">
              <a:buClr>
                <a:schemeClr val="tx1"/>
              </a:buClr>
              <a:buSzPct val="100000"/>
              <a:buFontTx/>
              <a:buChar char="•"/>
              <a:defRPr/>
            </a:pPr>
            <a:r>
              <a:rPr kumimoji="0" sz="2800" i="0" strike="noStrike" kern="1200" cap="none" spc="0" normalizeH="0" baseline="0" noProof="0" dirty="0">
                <a:ln>
                  <a:noFill/>
                </a:ln>
                <a:effectLst/>
                <a:uLnTx/>
                <a:uFillTx/>
                <a:ea typeface="+mn-ea"/>
                <a:cs typeface="Corbel"/>
              </a:rPr>
              <a:t>Overconfidence</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may</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cause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us</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let</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down</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our</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guard.</a:t>
            </a:r>
            <a:endParaRPr kumimoji="0" lang="en-US" sz="2800" i="0" strike="noStrike" kern="1200" cap="none" spc="-8" normalizeH="0" baseline="0" noProof="0" dirty="0">
              <a:ln>
                <a:noFill/>
              </a:ln>
              <a:effectLst/>
              <a:uLnTx/>
              <a:uFillTx/>
              <a:ea typeface="+mn-ea"/>
              <a:cs typeface="Corbel"/>
            </a:endParaRPr>
          </a:p>
          <a:p>
            <a:pPr marL="922338" marR="3810" lvl="1" indent="-239713" defTabSz="457200">
              <a:buClr>
                <a:schemeClr val="tx1"/>
              </a:buClr>
              <a:buSzPct val="100000"/>
              <a:buFontTx/>
              <a:buChar char="•"/>
              <a:defRPr/>
            </a:pPr>
            <a:r>
              <a:rPr kumimoji="0" sz="2800" i="0" strike="noStrike" kern="1200" cap="none" spc="0" normalizeH="0" baseline="0" noProof="0" dirty="0">
                <a:ln>
                  <a:noFill/>
                </a:ln>
                <a:effectLst/>
                <a:uLnTx/>
                <a:uFillTx/>
                <a:ea typeface="+mn-ea"/>
                <a:cs typeface="Corbel"/>
              </a:rPr>
              <a:t>We</a:t>
            </a:r>
            <a:r>
              <a:rPr kumimoji="0" lang="en-US" sz="2800" i="0" strike="noStrike" kern="1200" cap="none" spc="0" normalizeH="0" baseline="0" noProof="0" dirty="0">
                <a:ln>
                  <a:noFill/>
                </a:ln>
                <a:effectLst/>
                <a:uLnTx/>
                <a:uFillTx/>
                <a:ea typeface="+mn-ea"/>
                <a:cs typeface="Corbel"/>
              </a:rPr>
              <a:t> may</a:t>
            </a:r>
            <a:r>
              <a:rPr kumimoji="0" sz="2800" i="0" strike="noStrike" kern="1200" cap="none" spc="-4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fail</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see</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warnings</a:t>
            </a:r>
            <a:r>
              <a:rPr kumimoji="0" sz="2800" i="0" strike="noStrike" kern="1200" cap="none" spc="-5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of</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spiritual</a:t>
            </a:r>
            <a:r>
              <a:rPr kumimoji="0" sz="2800" i="0" strike="noStrike" kern="1200" cap="none" spc="-34"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danger.</a:t>
            </a:r>
            <a:endParaRPr kumimoji="0" sz="2800" i="0" strike="noStrike" kern="1200" cap="none" spc="0" normalizeH="0" baseline="0" noProof="0" dirty="0">
              <a:ln>
                <a:noFill/>
              </a:ln>
              <a:effectLst/>
              <a:uLnTx/>
              <a:uFillTx/>
              <a:ea typeface="+mn-ea"/>
              <a:cs typeface="Corbel"/>
            </a:endParaRPr>
          </a:p>
          <a:p>
            <a:pPr marL="465138" marR="0" lvl="0" indent="-239713" algn="l" defTabSz="457200" rtl="0" eaLnBrk="1" fontAlgn="auto" latinLnBrk="0" hangingPunct="1">
              <a:spcAft>
                <a:spcPts val="0"/>
              </a:spcAft>
              <a:buClr>
                <a:schemeClr val="tx1"/>
              </a:buClr>
              <a:buSzPct val="100000"/>
              <a:buFont typeface="Corbel"/>
              <a:buChar char="•"/>
              <a:defRPr/>
            </a:pPr>
            <a:r>
              <a:rPr kumimoji="0" lang="en-US" sz="2800" i="0" strike="noStrike" kern="1200" cap="none" spc="-30" normalizeH="0" baseline="0" noProof="0" dirty="0">
                <a:ln>
                  <a:noFill/>
                </a:ln>
                <a:effectLst/>
                <a:uLnTx/>
                <a:uFillTx/>
                <a:ea typeface="+mn-ea"/>
                <a:cs typeface="Bookman Old Style"/>
              </a:rPr>
              <a:t>I</a:t>
            </a:r>
            <a:r>
              <a:rPr kumimoji="0" sz="2800" i="0" strike="noStrike" kern="1200" cap="none" spc="-30"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Peter</a:t>
            </a:r>
            <a:r>
              <a:rPr kumimoji="0" sz="2800" i="0" strike="noStrike" kern="1200" cap="none" spc="-38"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5:8</a:t>
            </a:r>
            <a:r>
              <a:rPr kumimoji="0" sz="2800" i="0" strike="noStrike" kern="1200" cap="none" spc="-41"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Corbel"/>
              </a:rPr>
              <a:t>–</a:t>
            </a:r>
            <a:r>
              <a:rPr kumimoji="0" lang="en-US" sz="2800" i="0" strike="noStrike" kern="1200" cap="none" spc="0" normalizeH="0" baseline="0" noProof="0" dirty="0">
                <a:ln>
                  <a:noFill/>
                </a:ln>
                <a:effectLst/>
                <a:uLnTx/>
                <a:uFillTx/>
                <a:ea typeface="+mn-ea"/>
                <a:cs typeface="Corbel"/>
              </a:rPr>
              <a:t> “Be sober-minded; be watchful”</a:t>
            </a:r>
            <a:endParaRPr kumimoji="0" sz="2800" i="0" strike="noStrike" kern="1200" cap="none" spc="0" normalizeH="0" baseline="0" noProof="0" dirty="0">
              <a:ln>
                <a:noFill/>
              </a:ln>
              <a:effectLst/>
              <a:uLnTx/>
              <a:uFillTx/>
              <a:ea typeface="+mn-ea"/>
              <a:cs typeface="Corbel"/>
            </a:endParaRPr>
          </a:p>
          <a:p>
            <a:pPr marL="465138" marR="245269" lvl="0" indent="-239713" algn="l" defTabSz="457200" rtl="0" eaLnBrk="1" fontAlgn="auto" latinLnBrk="0" hangingPunct="1">
              <a:spcAft>
                <a:spcPts val="0"/>
              </a:spcAft>
              <a:buClr>
                <a:schemeClr val="tx1"/>
              </a:buClr>
              <a:buSzPct val="100000"/>
              <a:buFontTx/>
              <a:buChar char="•"/>
              <a:defRPr/>
            </a:pPr>
            <a:r>
              <a:rPr kumimoji="0" lang="en-US" sz="2800" i="0" strike="noStrike" kern="1200" cap="none" spc="-30" normalizeH="0" baseline="0" noProof="0" dirty="0">
                <a:ln>
                  <a:noFill/>
                </a:ln>
                <a:effectLst/>
                <a:uLnTx/>
                <a:uFillTx/>
                <a:ea typeface="+mn-ea"/>
                <a:cs typeface="Bookman Old Style"/>
              </a:rPr>
              <a:t>I</a:t>
            </a:r>
            <a:r>
              <a:rPr kumimoji="0" sz="2800" i="0" strike="noStrike" kern="1200" cap="none" spc="-30"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Corinthians</a:t>
            </a:r>
            <a:r>
              <a:rPr kumimoji="0" sz="2800" i="0" strike="noStrike" kern="1200" cap="none" spc="-56"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16:13</a:t>
            </a:r>
            <a:r>
              <a:rPr kumimoji="0" lang="en-US" sz="2800" i="0" strike="noStrike" kern="1200" cap="none" spc="0" normalizeH="0" baseline="0" noProof="0" dirty="0">
                <a:ln>
                  <a:noFill/>
                </a:ln>
                <a:effectLst/>
                <a:uLnTx/>
                <a:uFillTx/>
                <a:ea typeface="+mn-ea"/>
                <a:cs typeface="Bookman Old Style"/>
              </a:rPr>
              <a:t> – “Be watchful, stand firm in the faith”</a:t>
            </a:r>
            <a:endParaRPr kumimoji="0" sz="2800" i="0" strike="noStrike" kern="1200" cap="none" spc="0" normalizeH="0" baseline="0" noProof="0" dirty="0">
              <a:ln>
                <a:noFill/>
              </a:ln>
              <a:effectLst/>
              <a:uLnTx/>
              <a:uFillTx/>
              <a:ea typeface="+mn-ea"/>
              <a:cs typeface="Corbel"/>
            </a:endParaRPr>
          </a:p>
        </p:txBody>
      </p:sp>
      <p:sp>
        <p:nvSpPr>
          <p:cNvPr id="4" name="object 2">
            <a:extLst>
              <a:ext uri="{FF2B5EF4-FFF2-40B4-BE49-F238E27FC236}">
                <a16:creationId xmlns:a16="http://schemas.microsoft.com/office/drawing/2014/main" id="{4B620FA5-C0C8-2980-0786-B28816396711}"/>
              </a:ext>
            </a:extLst>
          </p:cNvPr>
          <p:cNvSpPr txBox="1">
            <a:spLocks/>
          </p:cNvSpPr>
          <p:nvPr/>
        </p:nvSpPr>
        <p:spPr>
          <a:xfrm>
            <a:off x="457200" y="457200"/>
            <a:ext cx="829705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0"/>
              </a:spcBef>
            </a:pPr>
            <a:r>
              <a:rPr lang="en-US" sz="4000" b="1" cap="none" spc="-19" dirty="0"/>
              <a:t>Will we</a:t>
            </a:r>
            <a:r>
              <a:rPr lang="en-US" sz="4000" b="1" cap="none" spc="-45" dirty="0"/>
              <a:t> </a:t>
            </a:r>
            <a:r>
              <a:rPr lang="en-US" sz="4000" b="1" cap="none" dirty="0"/>
              <a:t>deny</a:t>
            </a:r>
            <a:r>
              <a:rPr lang="en-US" sz="4000" b="1" cap="none" spc="-45" dirty="0"/>
              <a:t> Jesus?</a:t>
            </a:r>
            <a:endParaRPr lang="en-US" sz="4000" b="1" cap="none" spc="-8"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121968" cy="4043415"/>
          </a:xfrm>
          <a:prstGeom prst="rect">
            <a:avLst/>
          </a:prstGeom>
        </p:spPr>
        <p:txBody>
          <a:bodyPr vert="horz" wrap="square" lIns="0" tIns="102870" rIns="0" bIns="0" rtlCol="0">
            <a:spAutoFit/>
          </a:bodyPr>
          <a:lstStyle/>
          <a:p>
            <a:pPr marR="0" lvl="0" algn="l" defTabSz="457200" rtl="0" eaLnBrk="1" fontAlgn="auto" latinLnBrk="0" hangingPunct="1">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How</a:t>
            </a:r>
            <a:r>
              <a:rPr kumimoji="0" sz="3200" b="1" i="0" strike="noStrike" kern="1200" cap="none" spc="-4"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close</a:t>
            </a:r>
            <a:r>
              <a:rPr kumimoji="0" sz="3200" b="1" i="0" strike="noStrike" kern="1200" cap="none" spc="-19"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am</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I</a:t>
            </a:r>
            <a:r>
              <a:rPr kumimoji="0" sz="3200" b="1" i="0" strike="noStrike" kern="1200" cap="none" spc="-4"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to</a:t>
            </a:r>
            <a:r>
              <a:rPr kumimoji="0" sz="3200" b="1" i="0" strike="noStrike" kern="1200" cap="none" spc="-64"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Jesus?</a:t>
            </a:r>
            <a:endParaRPr kumimoji="0" sz="2800" b="1" i="0" strike="noStrike" kern="1200" cap="none" spc="0" normalizeH="0" baseline="0" noProof="0" dirty="0">
              <a:ln>
                <a:noFill/>
              </a:ln>
              <a:effectLst/>
              <a:uLnTx/>
              <a:uFillTx/>
              <a:ea typeface="+mn-ea"/>
              <a:cs typeface="Corbel"/>
            </a:endParaRPr>
          </a:p>
          <a:p>
            <a:pPr marL="465138" indent="-233363" defTabSz="457200">
              <a:buClr>
                <a:schemeClr val="tx1"/>
              </a:buClr>
              <a:buSzPct val="100000"/>
              <a:buFont typeface="Arial" panose="020B0604020202020204" pitchFamily="34" charset="0"/>
              <a:buChar char="•"/>
              <a:defRPr/>
            </a:pPr>
            <a:r>
              <a:rPr lang="en-US" sz="2800" spc="-45" dirty="0">
                <a:cs typeface="Corbel"/>
              </a:rPr>
              <a:t>We</a:t>
            </a:r>
            <a:r>
              <a:rPr lang="en-US" sz="2800" spc="-19" dirty="0">
                <a:cs typeface="Corbel"/>
              </a:rPr>
              <a:t> </a:t>
            </a:r>
            <a:r>
              <a:rPr lang="en-US" sz="2800" dirty="0">
                <a:cs typeface="Corbel"/>
              </a:rPr>
              <a:t>cannot</a:t>
            </a:r>
            <a:r>
              <a:rPr lang="en-US" sz="2800" spc="-8" dirty="0">
                <a:cs typeface="Corbel"/>
              </a:rPr>
              <a:t> </a:t>
            </a:r>
            <a:r>
              <a:rPr lang="en-US" sz="2800" dirty="0">
                <a:cs typeface="Corbel"/>
              </a:rPr>
              <a:t>“sort</a:t>
            </a:r>
            <a:r>
              <a:rPr lang="en-US" sz="2800" spc="-8" dirty="0">
                <a:cs typeface="Corbel"/>
              </a:rPr>
              <a:t> </a:t>
            </a:r>
            <a:r>
              <a:rPr lang="en-US" sz="2800" dirty="0">
                <a:cs typeface="Corbel"/>
              </a:rPr>
              <a:t>of”</a:t>
            </a:r>
            <a:r>
              <a:rPr lang="en-US" sz="2800" spc="-4" dirty="0">
                <a:cs typeface="Corbel"/>
              </a:rPr>
              <a:t> </a:t>
            </a:r>
            <a:r>
              <a:rPr lang="en-US" sz="2800" dirty="0">
                <a:cs typeface="Corbel"/>
              </a:rPr>
              <a:t>follow</a:t>
            </a:r>
            <a:r>
              <a:rPr lang="en-US" sz="2800" spc="-83" dirty="0">
                <a:cs typeface="Corbel"/>
              </a:rPr>
              <a:t> </a:t>
            </a:r>
            <a:r>
              <a:rPr lang="en-US" sz="2800" spc="-8" dirty="0">
                <a:cs typeface="Corbel"/>
              </a:rPr>
              <a:t>Jesus.</a:t>
            </a:r>
          </a:p>
          <a:p>
            <a:pPr marL="688975" lvl="1" indent="-223838" defTabSz="457200">
              <a:buClr>
                <a:schemeClr val="tx1"/>
              </a:buClr>
              <a:buSzPct val="100000"/>
              <a:buFont typeface="Arial" panose="020B0604020202020204" pitchFamily="34" charset="0"/>
              <a:buChar char="•"/>
              <a:defRPr/>
            </a:pPr>
            <a:r>
              <a:rPr lang="en-US" sz="2800" dirty="0">
                <a:cs typeface="Corbel"/>
              </a:rPr>
              <a:t>He demands</a:t>
            </a:r>
            <a:r>
              <a:rPr lang="en-US" sz="2800" spc="-23" dirty="0">
                <a:cs typeface="Corbel"/>
              </a:rPr>
              <a:t> </a:t>
            </a:r>
            <a:r>
              <a:rPr lang="en-US" sz="2800" spc="-8" dirty="0">
                <a:cs typeface="Corbel"/>
              </a:rPr>
              <a:t>total commitment.</a:t>
            </a:r>
            <a:endParaRPr lang="en-US" sz="2800" dirty="0">
              <a:cs typeface="Corbel"/>
            </a:endParaRPr>
          </a:p>
          <a:p>
            <a:pPr marL="688975" lvl="1" indent="-223838" defTabSz="457200">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Bookman Old Style"/>
              </a:rPr>
              <a:t>Luke</a:t>
            </a:r>
            <a:r>
              <a:rPr kumimoji="0" sz="2800" i="0" strike="noStrike" kern="1200" cap="none" spc="-41"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9:2</a:t>
            </a:r>
            <a:r>
              <a:rPr kumimoji="0" lang="en-US" sz="2800" i="0" strike="noStrike" kern="1200" cap="none" spc="0" normalizeH="0" baseline="0" noProof="0" dirty="0">
                <a:ln>
                  <a:noFill/>
                </a:ln>
                <a:effectLst/>
                <a:uLnTx/>
                <a:uFillTx/>
                <a:ea typeface="+mn-ea"/>
                <a:cs typeface="Bookman Old Style"/>
              </a:rPr>
              <a:t>3</a:t>
            </a:r>
            <a:r>
              <a:rPr kumimoji="0" sz="2800" i="0" strike="noStrike" kern="1200" cap="none" spc="-38"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Corbel"/>
              </a:rPr>
              <a:t>–</a:t>
            </a:r>
            <a:r>
              <a:rPr kumimoji="0" sz="2800" i="0" strike="noStrike" kern="1200" cap="none" spc="-19" normalizeH="0" baseline="0" noProof="0" dirty="0">
                <a:ln>
                  <a:noFill/>
                </a:ln>
                <a:effectLst/>
                <a:uLnTx/>
                <a:uFillTx/>
                <a:ea typeface="+mn-ea"/>
                <a:cs typeface="Corbel"/>
              </a:rPr>
              <a:t> </a:t>
            </a:r>
            <a:r>
              <a:rPr kumimoji="0" lang="en-US" sz="2800" i="0" strike="noStrike" kern="1200" cap="none" spc="-19" normalizeH="0" baseline="0" noProof="0" dirty="0">
                <a:ln>
                  <a:noFill/>
                </a:ln>
                <a:effectLst/>
                <a:uLnTx/>
                <a:uFillTx/>
                <a:ea typeface="+mn-ea"/>
                <a:cs typeface="Corbel"/>
              </a:rPr>
              <a:t>“… take up his cross daily …”</a:t>
            </a:r>
            <a:endParaRPr kumimoji="0" sz="2800" i="0" strike="noStrike" kern="1200" cap="none" spc="0" normalizeH="0" baseline="0" noProof="0" dirty="0">
              <a:ln>
                <a:noFill/>
              </a:ln>
              <a:effectLst/>
              <a:uLnTx/>
              <a:uFillTx/>
              <a:ea typeface="+mn-ea"/>
              <a:cs typeface="Corbel"/>
            </a:endParaRPr>
          </a:p>
          <a:p>
            <a:pPr marL="688975" marR="0" lvl="0" indent="-223838" algn="l" defTabSz="457200" rtl="0" eaLnBrk="1" fontAlgn="auto" latinLnBrk="0" hangingPunct="1">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Bookman Old Style"/>
              </a:rPr>
              <a:t>Galatians</a:t>
            </a:r>
            <a:r>
              <a:rPr kumimoji="0" sz="2800" i="0" strike="noStrike" kern="1200" cap="none" spc="-30"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2:20</a:t>
            </a:r>
            <a:r>
              <a:rPr kumimoji="0" lang="en-US" sz="2800" i="0" strike="noStrike" kern="1200" cap="none" spc="0" normalizeH="0" baseline="0" noProof="0" dirty="0">
                <a:ln>
                  <a:noFill/>
                </a:ln>
                <a:effectLst/>
                <a:uLnTx/>
                <a:uFillTx/>
                <a:ea typeface="+mn-ea"/>
                <a:cs typeface="Bookman Old Style"/>
              </a:rPr>
              <a:t> – “I have been crucified with Christ”</a:t>
            </a:r>
            <a:endParaRPr kumimoji="0" sz="2800" i="0" strike="noStrike" kern="1200" cap="none" spc="0" normalizeH="0" baseline="0" noProof="0" dirty="0">
              <a:ln>
                <a:noFill/>
              </a:ln>
              <a:effectLst/>
              <a:uLnTx/>
              <a:uFillTx/>
              <a:ea typeface="+mn-ea"/>
              <a:cs typeface="Corbel"/>
            </a:endParaRPr>
          </a:p>
          <a:p>
            <a:pPr marL="688975" marR="40005" lvl="0" indent="-223838" algn="l" defTabSz="457200" rtl="0" eaLnBrk="1" fontAlgn="auto" latinLnBrk="0" hangingPunct="1">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Bookman Old Style"/>
              </a:rPr>
              <a:t>James</a:t>
            </a:r>
            <a:r>
              <a:rPr kumimoji="0" sz="2800" i="0" strike="noStrike" kern="1200" cap="none" spc="-30"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4:8</a:t>
            </a:r>
            <a:r>
              <a:rPr kumimoji="0" lang="en-US" sz="2800" i="0" strike="noStrike" kern="1200" cap="none" spc="0" normalizeH="0" baseline="0" noProof="0" dirty="0">
                <a:ln>
                  <a:noFill/>
                </a:ln>
                <a:effectLst/>
                <a:uLnTx/>
                <a:uFillTx/>
                <a:ea typeface="+mn-ea"/>
                <a:cs typeface="Bookman Old Style"/>
              </a:rPr>
              <a:t> – “Draw near to God”</a:t>
            </a:r>
            <a:endParaRPr kumimoji="0" sz="2800" i="0" strike="noStrike" kern="1200" cap="none" spc="0" normalizeH="0" baseline="0" noProof="0" dirty="0">
              <a:ln>
                <a:noFill/>
              </a:ln>
              <a:effectLst/>
              <a:uLnTx/>
              <a:uFillTx/>
              <a:ea typeface="+mn-ea"/>
              <a:cs typeface="Corbel"/>
            </a:endParaRPr>
          </a:p>
          <a:p>
            <a:pPr marL="688975" marR="0" lvl="0" indent="-223838" algn="l" defTabSz="457200" rtl="0" eaLnBrk="1" fontAlgn="auto" latinLnBrk="0" hangingPunct="1">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Bookman Old Style"/>
              </a:rPr>
              <a:t>Hebrews</a:t>
            </a:r>
            <a:r>
              <a:rPr kumimoji="0" sz="2800" i="0" strike="noStrike" kern="1200" cap="none" spc="-15"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2:1</a:t>
            </a:r>
            <a:r>
              <a:rPr kumimoji="0" sz="2800" i="0" strike="noStrike" kern="1200" cap="none" spc="-15"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Corbel"/>
              </a:rPr>
              <a:t>–</a:t>
            </a:r>
            <a:r>
              <a:rPr kumimoji="0" sz="2800" i="0" strike="noStrike" kern="1200" cap="none" spc="-8" normalizeH="0" baseline="0" noProof="0" dirty="0">
                <a:ln>
                  <a:noFill/>
                </a:ln>
                <a:effectLst/>
                <a:uLnTx/>
                <a:uFillTx/>
                <a:ea typeface="+mn-ea"/>
                <a:cs typeface="Corbel"/>
              </a:rPr>
              <a:t> </a:t>
            </a:r>
            <a:r>
              <a:rPr kumimoji="0" lang="en-US" sz="2800" i="0" strike="noStrike" kern="1200" cap="none" spc="0" normalizeH="0" baseline="0" noProof="0" dirty="0">
                <a:ln>
                  <a:noFill/>
                </a:ln>
                <a:effectLst/>
                <a:uLnTx/>
                <a:uFillTx/>
                <a:ea typeface="+mn-ea"/>
                <a:cs typeface="Corbel"/>
              </a:rPr>
              <a:t>“… we must pay much closer attention to what we have heard”</a:t>
            </a:r>
            <a:endParaRPr kumimoji="0" sz="2800" i="0" strike="noStrike" kern="1200" cap="none" spc="0" normalizeH="0" baseline="0" noProof="0" dirty="0">
              <a:ln>
                <a:noFill/>
              </a:ln>
              <a:effectLst/>
              <a:uLnTx/>
              <a:uFillTx/>
              <a:ea typeface="+mn-ea"/>
              <a:cs typeface="Corbel"/>
            </a:endParaRPr>
          </a:p>
        </p:txBody>
      </p:sp>
      <p:sp>
        <p:nvSpPr>
          <p:cNvPr id="6" name="object 2">
            <a:extLst>
              <a:ext uri="{FF2B5EF4-FFF2-40B4-BE49-F238E27FC236}">
                <a16:creationId xmlns:a16="http://schemas.microsoft.com/office/drawing/2014/main" id="{11B0FFBE-4250-418A-A778-A1EB82FF2710}"/>
              </a:ext>
            </a:extLst>
          </p:cNvPr>
          <p:cNvSpPr txBox="1">
            <a:spLocks/>
          </p:cNvSpPr>
          <p:nvPr/>
        </p:nvSpPr>
        <p:spPr>
          <a:xfrm>
            <a:off x="457200" y="457200"/>
            <a:ext cx="829705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0"/>
              </a:spcBef>
            </a:pPr>
            <a:r>
              <a:rPr lang="en-US" sz="4000" b="1" cap="none" spc="-19" dirty="0"/>
              <a:t>Will we</a:t>
            </a:r>
            <a:r>
              <a:rPr lang="en-US" sz="4000" b="1" cap="none" spc="-45" dirty="0"/>
              <a:t> </a:t>
            </a:r>
            <a:r>
              <a:rPr lang="en-US" sz="4000" b="1" cap="none" dirty="0"/>
              <a:t>deny</a:t>
            </a:r>
            <a:r>
              <a:rPr lang="en-US" sz="4000" b="1" cap="none" spc="-45" dirty="0"/>
              <a:t> Jesus?</a:t>
            </a:r>
            <a:endParaRPr lang="en-US" sz="4000" b="1" cap="none" spc="-8"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467725" cy="4811413"/>
          </a:xfrm>
          <a:prstGeom prst="rect">
            <a:avLst/>
          </a:prstGeom>
        </p:spPr>
        <p:txBody>
          <a:bodyPr vert="horz" wrap="square" lIns="0" tIns="10001" rIns="0" bIns="0" rtlCol="0">
            <a:spAutoFit/>
          </a:bodyPr>
          <a:lstStyle/>
          <a:p>
            <a:pPr marR="0" lvl="0" algn="l" defTabSz="457200" rtl="0" eaLnBrk="1" fontAlgn="auto" latinLnBrk="0" hangingPunct="1">
              <a:spcAft>
                <a:spcPts val="0"/>
              </a:spcAft>
              <a:buClrTx/>
              <a:buSzTx/>
              <a:buFontTx/>
              <a:buNone/>
              <a:tabLst/>
              <a:defRPr/>
            </a:pPr>
            <a:r>
              <a:rPr kumimoji="0" sz="3200" b="1" i="0" strike="noStrike" kern="1200" cap="none" spc="-8" normalizeH="0" baseline="0" noProof="0" dirty="0">
                <a:ln>
                  <a:noFill/>
                </a:ln>
                <a:effectLst/>
                <a:uLnTx/>
                <a:uFill>
                  <a:solidFill>
                    <a:srgbClr val="000000"/>
                  </a:solidFill>
                </a:uFill>
                <a:ea typeface="+mn-ea"/>
                <a:cs typeface="Corbel"/>
              </a:rPr>
              <a:t>Who</a:t>
            </a:r>
            <a:r>
              <a:rPr kumimoji="0" sz="3200" b="1" i="0" strike="noStrike" kern="1200" cap="none" spc="-127" normalizeH="0" baseline="0" noProof="0" dirty="0">
                <a:ln>
                  <a:noFill/>
                </a:ln>
                <a:effectLst/>
                <a:uLnTx/>
                <a:uFill>
                  <a:solidFill>
                    <a:srgbClr val="000000"/>
                  </a:solidFill>
                </a:uFill>
                <a:ea typeface="+mn-ea"/>
                <a:cs typeface="Corbel"/>
              </a:rPr>
              <a:t> </a:t>
            </a:r>
            <a:r>
              <a:rPr kumimoji="0" lang="en-US" sz="3200" b="1" i="0" strike="noStrike" kern="1200" cap="none" spc="-127" normalizeH="0" baseline="0" noProof="0" dirty="0">
                <a:ln>
                  <a:noFill/>
                </a:ln>
                <a:effectLst/>
                <a:uLnTx/>
                <a:uFill>
                  <a:solidFill>
                    <a:srgbClr val="000000"/>
                  </a:solidFill>
                </a:uFill>
                <a:ea typeface="+mn-ea"/>
                <a:cs typeface="Corbel"/>
              </a:rPr>
              <a:t>are we</a:t>
            </a:r>
            <a:r>
              <a:rPr kumimoji="0" sz="3200" b="1" i="0" strike="noStrike" kern="1200" cap="none" spc="-4"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associating</a:t>
            </a:r>
            <a:r>
              <a:rPr kumimoji="0" sz="3200" b="1" i="0" strike="noStrike" kern="1200" cap="none" spc="-19"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with?</a:t>
            </a:r>
            <a:endParaRPr kumimoji="0" sz="2800" b="1" i="0" strike="noStrike" kern="1200" cap="none" spc="0" normalizeH="0" baseline="0" noProof="0" dirty="0">
              <a:ln>
                <a:noFill/>
              </a:ln>
              <a:effectLst/>
              <a:uLnTx/>
              <a:uFillTx/>
              <a:ea typeface="+mn-ea"/>
              <a:cs typeface="Corbel"/>
            </a:endParaRPr>
          </a:p>
          <a:p>
            <a:pPr marL="466725" marR="0" lvl="0" indent="-457200" algn="l" defTabSz="457200" rtl="0" eaLnBrk="1" fontAlgn="auto" latinLnBrk="0" hangingPunct="1">
              <a:spcAft>
                <a:spcPts val="0"/>
              </a:spcAft>
              <a:buClr>
                <a:schemeClr val="tx1"/>
              </a:buClr>
              <a:buSzPct val="100000"/>
              <a:buFont typeface="Arial" panose="020B0604020202020204" pitchFamily="34" charset="0"/>
              <a:buChar char="•"/>
              <a:tabLst>
                <a:tab pos="197644" algn="l"/>
              </a:tabLst>
              <a:defRPr/>
            </a:pPr>
            <a:r>
              <a:rPr kumimoji="0" sz="2800" i="0" strike="noStrike" kern="1200" cap="none" spc="0" normalizeH="0" baseline="0" noProof="0" dirty="0">
                <a:ln>
                  <a:noFill/>
                </a:ln>
                <a:effectLst/>
                <a:uLnTx/>
                <a:uFillTx/>
                <a:ea typeface="+mn-ea"/>
                <a:cs typeface="Corbel"/>
              </a:rPr>
              <a:t>The</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farther</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we</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drift </a:t>
            </a:r>
            <a:r>
              <a:rPr kumimoji="0" lang="en-US" sz="2800" i="0" strike="noStrike" kern="1200" cap="none" spc="0" normalizeH="0" baseline="0" noProof="0" dirty="0">
                <a:ln>
                  <a:noFill/>
                </a:ln>
                <a:effectLst/>
                <a:uLnTx/>
                <a:uFillTx/>
                <a:ea typeface="+mn-ea"/>
                <a:cs typeface="Corbel"/>
              </a:rPr>
              <a:t>from</a:t>
            </a:r>
            <a:r>
              <a:rPr kumimoji="0" sz="2800" i="0" strike="noStrike" kern="1200" cap="none" spc="-7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Jesus,</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closer</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we</a:t>
            </a:r>
            <a:r>
              <a:rPr kumimoji="0" sz="2800" i="0" strike="noStrike" kern="1200" cap="none" spc="-26"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drift</a:t>
            </a:r>
            <a:r>
              <a:rPr kumimoji="0" sz="2800" i="0" strike="noStrike" kern="1200" cap="none" spc="-188" normalizeH="0" baseline="0" noProof="0" dirty="0">
                <a:ln>
                  <a:noFill/>
                </a:ln>
                <a:effectLst/>
                <a:uLnTx/>
                <a:uFillTx/>
                <a:ea typeface="+mn-ea"/>
                <a:cs typeface="Corbel"/>
              </a:rPr>
              <a:t> </a:t>
            </a:r>
            <a:r>
              <a:rPr kumimoji="0" lang="en-US" sz="2800" i="0" strike="noStrike" kern="1200" cap="none" spc="0" normalizeH="0" baseline="0" noProof="0" dirty="0">
                <a:ln>
                  <a:noFill/>
                </a:ln>
                <a:effectLst/>
                <a:uLnTx/>
                <a:uFillTx/>
                <a:ea typeface="+mn-ea"/>
                <a:cs typeface="Corbel"/>
              </a:rPr>
              <a:t>to</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world.</a:t>
            </a:r>
            <a:endParaRPr kumimoji="0" sz="2800" i="0" strike="noStrike" kern="1200" cap="none" spc="0" normalizeH="0" baseline="0" noProof="0" dirty="0">
              <a:ln>
                <a:noFill/>
              </a:ln>
              <a:effectLst/>
              <a:uLnTx/>
              <a:uFillTx/>
              <a:ea typeface="+mn-ea"/>
              <a:cs typeface="Corbel"/>
            </a:endParaRPr>
          </a:p>
          <a:p>
            <a:pPr marL="466725" marR="261461" lvl="0" indent="-457200" algn="l" defTabSz="457200" rtl="0" eaLnBrk="1" fontAlgn="auto" latinLnBrk="0" hangingPunct="1">
              <a:spcAft>
                <a:spcPts val="0"/>
              </a:spcAft>
              <a:buClr>
                <a:schemeClr val="tx1"/>
              </a:buClr>
              <a:buSzPct val="100000"/>
              <a:buFont typeface="Arial" panose="020B0604020202020204" pitchFamily="34" charset="0"/>
              <a:buChar char="•"/>
              <a:tabLst>
                <a:tab pos="146685" algn="l"/>
                <a:tab pos="204788" algn="l"/>
                <a:tab pos="5476875" algn="l"/>
              </a:tabLst>
              <a:defRPr/>
            </a:pPr>
            <a:r>
              <a:rPr kumimoji="0" lang="en-US" sz="2800" i="0" strike="noStrike" kern="1200" cap="none" spc="0" normalizeH="0" baseline="0" noProof="0" dirty="0">
                <a:ln>
                  <a:noFill/>
                </a:ln>
                <a:effectLst/>
                <a:uLnTx/>
                <a:uFillTx/>
                <a:ea typeface="+mn-ea"/>
                <a:cs typeface="Corbel"/>
              </a:rPr>
              <a:t>W</a:t>
            </a:r>
            <a:r>
              <a:rPr kumimoji="0" sz="2800" i="0" strike="noStrike" kern="1200" cap="none" spc="0" normalizeH="0" baseline="0" noProof="0" dirty="0">
                <a:ln>
                  <a:noFill/>
                </a:ln>
                <a:effectLst/>
                <a:uLnTx/>
                <a:uFillTx/>
                <a:ea typeface="+mn-ea"/>
                <a:cs typeface="Corbel"/>
              </a:rPr>
              <a:t>e</a:t>
            </a:r>
            <a:r>
              <a:rPr kumimoji="0" lang="en-US" sz="2800" i="0" strike="noStrike" kern="1200" cap="none" spc="0" normalizeH="0" baseline="0" noProof="0" dirty="0">
                <a:ln>
                  <a:noFill/>
                </a:ln>
                <a:effectLst/>
                <a:uLnTx/>
                <a:uFillTx/>
                <a:ea typeface="+mn-ea"/>
                <a:cs typeface="Corbel"/>
              </a:rPr>
              <a:t> may</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begin</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prefer</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23"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ungodly.</a:t>
            </a:r>
            <a:endParaRPr kumimoji="0" lang="en-US" sz="2800" i="0" strike="noStrike" kern="1200" cap="none" spc="-8" normalizeH="0" baseline="0" noProof="0" dirty="0">
              <a:ln>
                <a:noFill/>
              </a:ln>
              <a:effectLst/>
              <a:uLnTx/>
              <a:uFillTx/>
              <a:ea typeface="+mn-ea"/>
              <a:cs typeface="Corbel"/>
            </a:endParaRPr>
          </a:p>
          <a:p>
            <a:pPr marL="688975" marR="261461" lvl="1" indent="-231775" defTabSz="457200">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Corbel"/>
              </a:rPr>
              <a:t>They</a:t>
            </a:r>
            <a:r>
              <a:rPr kumimoji="0" lang="en-US" sz="2800" i="0" strike="noStrike" kern="1200" cap="none" spc="0" normalizeH="0" baseline="0" noProof="0" dirty="0">
                <a:ln>
                  <a:noFill/>
                </a:ln>
                <a:effectLst/>
                <a:uLnTx/>
                <a:uFillTx/>
                <a:ea typeface="+mn-ea"/>
                <a:cs typeface="Corbel"/>
              </a:rPr>
              <a:t> will</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draw</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us</a:t>
            </a:r>
            <a:r>
              <a:rPr kumimoji="0" sz="2800" i="0" strike="noStrike" kern="1200" cap="none" spc="-8" normalizeH="0" baseline="0" noProof="0" dirty="0">
                <a:ln>
                  <a:noFill/>
                </a:ln>
                <a:effectLst/>
                <a:uLnTx/>
                <a:uFillTx/>
                <a:ea typeface="+mn-ea"/>
                <a:cs typeface="Corbel"/>
              </a:rPr>
              <a:t> father away.</a:t>
            </a:r>
            <a:endParaRPr kumimoji="0" lang="en-US" sz="2800" i="0" strike="noStrike" kern="1200" cap="none" spc="-8" normalizeH="0" baseline="0" noProof="0" dirty="0">
              <a:ln>
                <a:noFill/>
              </a:ln>
              <a:effectLst/>
              <a:uLnTx/>
              <a:uFillTx/>
              <a:ea typeface="+mn-ea"/>
              <a:cs typeface="Corbel"/>
            </a:endParaRPr>
          </a:p>
          <a:p>
            <a:pPr marL="688975" marR="261461" lvl="1" indent="-231775" defTabSz="457200">
              <a:buClr>
                <a:schemeClr val="tx1"/>
              </a:buClr>
              <a:buSzPct val="100000"/>
              <a:buFont typeface="Arial" panose="020B0604020202020204" pitchFamily="34" charset="0"/>
              <a:buChar char="•"/>
              <a:defRPr/>
            </a:pPr>
            <a:r>
              <a:rPr lang="en-US" sz="2800" spc="-8" dirty="0">
                <a:cs typeface="Bookman Old Style"/>
              </a:rPr>
              <a:t>II</a:t>
            </a:r>
            <a:r>
              <a:rPr kumimoji="0" sz="2800" i="0" strike="noStrike" kern="1200" cap="none" spc="-34"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Corinthians</a:t>
            </a:r>
            <a:r>
              <a:rPr kumimoji="0" sz="2800" i="0" strike="noStrike" kern="1200" cap="none" spc="-38"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6:14</a:t>
            </a:r>
            <a:r>
              <a:rPr kumimoji="0" lang="en-US" sz="2800" i="0" strike="noStrike" kern="1200" cap="none" spc="0" normalizeH="0" baseline="0" noProof="0" dirty="0">
                <a:ln>
                  <a:noFill/>
                </a:ln>
                <a:effectLst/>
                <a:uLnTx/>
                <a:uFillTx/>
                <a:ea typeface="+mn-ea"/>
                <a:cs typeface="Bookman Old Style"/>
              </a:rPr>
              <a:t> – “… what portion does a believer share with an unbeliever”</a:t>
            </a:r>
            <a:endParaRPr kumimoji="0" sz="2800" i="0" strike="noStrike" kern="1200" cap="none" spc="0" normalizeH="0" baseline="0" noProof="0" dirty="0">
              <a:ln>
                <a:noFill/>
              </a:ln>
              <a:effectLst/>
              <a:uLnTx/>
              <a:uFillTx/>
              <a:ea typeface="+mn-ea"/>
              <a:cs typeface="Corbel"/>
            </a:endParaRPr>
          </a:p>
          <a:p>
            <a:pPr marL="688975" marR="654844" lvl="1" indent="-231775" defTabSz="457200">
              <a:buClr>
                <a:schemeClr val="tx1"/>
              </a:buClr>
              <a:buSzPct val="100000"/>
              <a:buFont typeface="Arial" panose="020B0604020202020204" pitchFamily="34" charset="0"/>
              <a:buChar char="•"/>
              <a:defRPr/>
            </a:pPr>
            <a:r>
              <a:rPr kumimoji="0" lang="en-US" sz="2800" i="0" strike="noStrike" kern="1200" cap="none" spc="0" normalizeH="0" baseline="0" noProof="0" dirty="0">
                <a:ln>
                  <a:noFill/>
                </a:ln>
                <a:effectLst/>
                <a:uLnTx/>
                <a:uFillTx/>
                <a:ea typeface="+mn-ea"/>
                <a:cs typeface="Corbel"/>
              </a:rPr>
              <a:t>I</a:t>
            </a:r>
            <a:r>
              <a:rPr kumimoji="0" sz="2800" i="0" strike="noStrike" kern="1200" cap="none" spc="-34"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Corinthians</a:t>
            </a:r>
            <a:r>
              <a:rPr kumimoji="0" sz="2800" i="0" strike="noStrike" kern="1200" cap="none" spc="-38"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15:33</a:t>
            </a:r>
            <a:r>
              <a:rPr kumimoji="0" lang="en-US" sz="2800" i="0" strike="noStrike" kern="1200" cap="none" spc="0" normalizeH="0" baseline="0" noProof="0" dirty="0">
                <a:ln>
                  <a:noFill/>
                </a:ln>
                <a:effectLst/>
                <a:uLnTx/>
                <a:uFillTx/>
                <a:ea typeface="+mn-ea"/>
                <a:cs typeface="Bookman Old Style"/>
              </a:rPr>
              <a:t> – “Bad company ruins good morals”</a:t>
            </a:r>
            <a:endParaRPr kumimoji="0" sz="2800" i="0" strike="noStrike" kern="1200" cap="none" spc="0" normalizeH="0" baseline="0" noProof="0" dirty="0">
              <a:ln>
                <a:noFill/>
              </a:ln>
              <a:effectLst/>
              <a:uLnTx/>
              <a:uFillTx/>
              <a:ea typeface="+mn-ea"/>
              <a:cs typeface="Corbel"/>
            </a:endParaRPr>
          </a:p>
          <a:p>
            <a:pPr marL="688975" marR="35243" lvl="1" indent="-231775" defTabSz="457200">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Bookman Old Style"/>
              </a:rPr>
              <a:t>Proverbs</a:t>
            </a:r>
            <a:r>
              <a:rPr kumimoji="0" sz="2800" i="0" strike="noStrike" kern="1200" cap="none" spc="-34"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6:27</a:t>
            </a:r>
            <a:r>
              <a:rPr kumimoji="0" lang="en-US" sz="2800" i="0" strike="noStrike" kern="1200" cap="none" spc="0" normalizeH="0" baseline="0" noProof="0" dirty="0">
                <a:ln>
                  <a:noFill/>
                </a:ln>
                <a:effectLst/>
                <a:uLnTx/>
                <a:uFillTx/>
                <a:ea typeface="+mn-ea"/>
                <a:cs typeface="Bookman Old Style"/>
              </a:rPr>
              <a:t> – “Can a man carry fire next to his chest and his clothes not be burned”</a:t>
            </a:r>
            <a:endParaRPr kumimoji="0" sz="2800" i="0" strike="noStrike" kern="1200" cap="none" spc="0" normalizeH="0" baseline="0" noProof="0" dirty="0">
              <a:ln>
                <a:noFill/>
              </a:ln>
              <a:effectLst/>
              <a:uLnTx/>
              <a:uFillTx/>
              <a:ea typeface="+mn-ea"/>
              <a:cs typeface="Corbel"/>
            </a:endParaRPr>
          </a:p>
        </p:txBody>
      </p:sp>
      <p:sp>
        <p:nvSpPr>
          <p:cNvPr id="6" name="object 2">
            <a:extLst>
              <a:ext uri="{FF2B5EF4-FFF2-40B4-BE49-F238E27FC236}">
                <a16:creationId xmlns:a16="http://schemas.microsoft.com/office/drawing/2014/main" id="{906C2CF2-C5DD-0926-E1E2-FAB65794C560}"/>
              </a:ext>
            </a:extLst>
          </p:cNvPr>
          <p:cNvSpPr txBox="1">
            <a:spLocks/>
          </p:cNvSpPr>
          <p:nvPr/>
        </p:nvSpPr>
        <p:spPr>
          <a:xfrm>
            <a:off x="457200" y="457200"/>
            <a:ext cx="829705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0"/>
              </a:spcBef>
            </a:pPr>
            <a:r>
              <a:rPr lang="en-US" sz="4000" b="1" cap="none" spc="-19" dirty="0"/>
              <a:t>Will we</a:t>
            </a:r>
            <a:r>
              <a:rPr lang="en-US" sz="4000" b="1" cap="none" spc="-45" dirty="0"/>
              <a:t> </a:t>
            </a:r>
            <a:r>
              <a:rPr lang="en-US" sz="4000" b="1" cap="none" dirty="0"/>
              <a:t>deny</a:t>
            </a:r>
            <a:r>
              <a:rPr lang="en-US" sz="4000" b="1" cap="none" spc="-45" dirty="0"/>
              <a:t> Jesus?</a:t>
            </a:r>
            <a:endParaRPr lang="en-US" sz="4000" b="1" cap="none" spc="-8"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300085" cy="3178274"/>
          </a:xfrm>
          <a:prstGeom prst="rect">
            <a:avLst/>
          </a:prstGeom>
        </p:spPr>
        <p:txBody>
          <a:bodyPr vert="horz" wrap="square" lIns="0" tIns="99536" rIns="0" bIns="0" rtlCol="0">
            <a:spAutoFit/>
          </a:bodyPr>
          <a:lstStyle/>
          <a:p>
            <a:pPr marR="0" lvl="0" algn="l" defTabSz="457200" rtl="0" eaLnBrk="1" fontAlgn="auto" latinLnBrk="0" hangingPunct="1">
              <a:spcAft>
                <a:spcPts val="0"/>
              </a:spcAft>
              <a:buClrTx/>
              <a:buSzTx/>
              <a:buFontTx/>
              <a:buNone/>
              <a:tabLst/>
              <a:defRPr/>
            </a:pPr>
            <a:r>
              <a:rPr kumimoji="0" lang="en-US" sz="3200" b="1" i="0" strike="noStrike" kern="1200" cap="none" spc="0" normalizeH="0" baseline="0" noProof="0" dirty="0">
                <a:ln>
                  <a:noFill/>
                </a:ln>
                <a:effectLst/>
                <a:uLnTx/>
                <a:uFill>
                  <a:solidFill>
                    <a:srgbClr val="000000"/>
                  </a:solidFill>
                </a:uFill>
                <a:ea typeface="+mn-ea"/>
                <a:cs typeface="Corbel"/>
              </a:rPr>
              <a:t>Are we</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willing</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to</a:t>
            </a:r>
            <a:r>
              <a:rPr kumimoji="0" sz="3200" b="1" i="0" strike="noStrike" kern="1200" cap="none" spc="-26"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stand</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up</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for</a:t>
            </a:r>
            <a:r>
              <a:rPr kumimoji="0" sz="3200" b="1" i="0" strike="noStrike" kern="1200" cap="none" spc="-23" normalizeH="0" baseline="0" noProof="0" dirty="0">
                <a:ln>
                  <a:noFill/>
                </a:ln>
                <a:effectLst/>
                <a:uLnTx/>
                <a:uFill>
                  <a:solidFill>
                    <a:srgbClr val="000000"/>
                  </a:solidFill>
                </a:uFill>
                <a:ea typeface="+mn-ea"/>
                <a:cs typeface="Corbel"/>
              </a:rPr>
              <a:t> </a:t>
            </a:r>
            <a:r>
              <a:rPr kumimoji="0" sz="3200" b="1" i="0" strike="noStrike" kern="1200" cap="none" spc="-15" normalizeH="0" baseline="0" noProof="0" dirty="0">
                <a:ln>
                  <a:noFill/>
                </a:ln>
                <a:effectLst/>
                <a:uLnTx/>
                <a:uFill>
                  <a:solidFill>
                    <a:srgbClr val="000000"/>
                  </a:solidFill>
                </a:uFill>
                <a:ea typeface="+mn-ea"/>
                <a:cs typeface="Corbel"/>
              </a:rPr>
              <a:t>Him?</a:t>
            </a:r>
            <a:endParaRPr kumimoji="0" sz="2800" b="1" i="0" strike="noStrike" kern="1200" cap="none" spc="0" normalizeH="0" baseline="0" noProof="0" dirty="0">
              <a:ln>
                <a:noFill/>
              </a:ln>
              <a:effectLst/>
              <a:uLnTx/>
              <a:uFillTx/>
              <a:ea typeface="+mn-ea"/>
              <a:cs typeface="Corbel"/>
            </a:endParaRPr>
          </a:p>
          <a:p>
            <a:pPr marL="465138" marR="3810" lvl="0" indent="-233363" algn="l" defTabSz="457200" rtl="0" eaLnBrk="1" fontAlgn="auto" latinLnBrk="0" hangingPunct="1">
              <a:spcAft>
                <a:spcPts val="0"/>
              </a:spcAft>
              <a:buClr>
                <a:schemeClr val="tx1"/>
              </a:buClr>
              <a:buSzPct val="100000"/>
              <a:buFont typeface="Arial" panose="020B0604020202020204" pitchFamily="34" charset="0"/>
              <a:buChar char="•"/>
              <a:defRPr/>
            </a:pPr>
            <a:r>
              <a:rPr kumimoji="0" lang="en-US" sz="2800" i="0" strike="noStrike" kern="1200" cap="none" spc="0" normalizeH="0" baseline="0" noProof="0" dirty="0">
                <a:ln>
                  <a:noFill/>
                </a:ln>
                <a:effectLst/>
                <a:uLnTx/>
                <a:uFillTx/>
                <a:ea typeface="+mn-ea"/>
                <a:cs typeface="Corbel"/>
              </a:rPr>
              <a:t>If</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worldliness</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has</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crept</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standing</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up</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for</a:t>
            </a:r>
            <a:r>
              <a:rPr kumimoji="0" sz="2800" i="0" strike="noStrike" kern="1200" cap="none" spc="-64"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Jesus </a:t>
            </a:r>
            <a:r>
              <a:rPr kumimoji="0" sz="2800" i="0" strike="noStrike" kern="1200" cap="none" spc="0" normalizeH="0" baseline="0" noProof="0" dirty="0">
                <a:ln>
                  <a:noFill/>
                </a:ln>
                <a:effectLst/>
                <a:uLnTx/>
                <a:uFillTx/>
                <a:ea typeface="+mn-ea"/>
                <a:cs typeface="Corbel"/>
              </a:rPr>
              <a:t>becomes</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far</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more</a:t>
            </a:r>
            <a:r>
              <a:rPr kumimoji="0" sz="2800" i="0" strike="noStrike" kern="1200" cap="none" spc="-19"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difficult.</a:t>
            </a:r>
            <a:endParaRPr kumimoji="0" sz="2800" i="0" strike="noStrike" kern="1200" cap="none" spc="0" normalizeH="0" baseline="0" noProof="0" dirty="0">
              <a:ln>
                <a:noFill/>
              </a:ln>
              <a:effectLst/>
              <a:uLnTx/>
              <a:uFillTx/>
              <a:ea typeface="+mn-ea"/>
              <a:cs typeface="Corbel"/>
            </a:endParaRPr>
          </a:p>
          <a:p>
            <a:pPr marL="465138" marR="0" lvl="0" indent="-231775" algn="l" defTabSz="457200" rtl="0" eaLnBrk="1" fontAlgn="auto" latinLnBrk="0" hangingPunct="1">
              <a:spcAft>
                <a:spcPts val="0"/>
              </a:spcAft>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Corbel"/>
              </a:rPr>
              <a:t>We</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are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called</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be</a:t>
            </a:r>
            <a:r>
              <a:rPr kumimoji="0" sz="2800" i="0" strike="noStrike" kern="1200" cap="none" spc="-26"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courageous.</a:t>
            </a:r>
            <a:endParaRPr kumimoji="0" sz="2800" i="0" strike="noStrike" kern="1200" cap="none" spc="0" normalizeH="0" baseline="0" noProof="0" dirty="0">
              <a:ln>
                <a:noFill/>
              </a:ln>
              <a:effectLst/>
              <a:uLnTx/>
              <a:uFillTx/>
              <a:ea typeface="+mn-ea"/>
              <a:cs typeface="Corbel"/>
            </a:endParaRPr>
          </a:p>
          <a:p>
            <a:pPr marL="688975" marR="0" lvl="0" indent="-231775" algn="l" defTabSz="457200" rtl="0" eaLnBrk="1" fontAlgn="auto" latinLnBrk="0" hangingPunct="1">
              <a:spcAft>
                <a:spcPts val="0"/>
              </a:spcAft>
              <a:buClr>
                <a:schemeClr val="tx1"/>
              </a:buClr>
              <a:buSzPct val="100000"/>
              <a:buFont typeface="Arial" panose="020B0604020202020204" pitchFamily="34" charset="0"/>
              <a:buChar char="•"/>
              <a:tabLst>
                <a:tab pos="291465" algn="l"/>
              </a:tabLst>
              <a:defRPr/>
            </a:pPr>
            <a:r>
              <a:rPr kumimoji="0" lang="en-US" sz="2800" i="0" strike="noStrike" kern="1200" cap="none" spc="-19" normalizeH="0" baseline="0" noProof="0" dirty="0">
                <a:ln>
                  <a:noFill/>
                </a:ln>
                <a:effectLst/>
                <a:uLnTx/>
                <a:uFillTx/>
                <a:ea typeface="+mn-ea"/>
                <a:cs typeface="Bookman Old Style"/>
              </a:rPr>
              <a:t>I</a:t>
            </a:r>
            <a:r>
              <a:rPr kumimoji="0" sz="2800" i="0" strike="noStrike" kern="1200" cap="none" spc="-19"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Corinthians</a:t>
            </a:r>
            <a:r>
              <a:rPr kumimoji="0" sz="2800" i="0" strike="noStrike" kern="1200" cap="none" spc="-45"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16:13</a:t>
            </a:r>
            <a:r>
              <a:rPr kumimoji="0" lang="en-US" sz="2800" i="0" strike="noStrike" kern="1200" cap="none" spc="0" normalizeH="0" baseline="0" noProof="0" dirty="0">
                <a:ln>
                  <a:noFill/>
                </a:ln>
                <a:effectLst/>
                <a:uLnTx/>
                <a:uFillTx/>
                <a:ea typeface="+mn-ea"/>
                <a:cs typeface="Bookman Old Style"/>
              </a:rPr>
              <a:t> – “stand firm in the faith”</a:t>
            </a:r>
            <a:endParaRPr kumimoji="0" sz="2800" i="0" strike="noStrike" kern="1200" cap="none" spc="0" normalizeH="0" baseline="0" noProof="0" dirty="0">
              <a:ln>
                <a:noFill/>
              </a:ln>
              <a:effectLst/>
              <a:uLnTx/>
              <a:uFillTx/>
              <a:ea typeface="+mn-ea"/>
              <a:cs typeface="Corbel"/>
            </a:endParaRPr>
          </a:p>
          <a:p>
            <a:pPr marL="688975" marR="0" lvl="0" indent="-231775" algn="l" defTabSz="457200" rtl="0" eaLnBrk="1" fontAlgn="auto" latinLnBrk="0" hangingPunct="1">
              <a:spcAft>
                <a:spcPts val="0"/>
              </a:spcAft>
              <a:buClr>
                <a:schemeClr val="tx1"/>
              </a:buClr>
              <a:buSzPct val="100000"/>
              <a:buFont typeface="Arial" panose="020B0604020202020204" pitchFamily="34" charset="0"/>
              <a:buChar char="•"/>
              <a:defRPr/>
            </a:pPr>
            <a:r>
              <a:rPr kumimoji="0" lang="en-US" sz="2800" i="0" strike="noStrike" kern="1200" cap="none" spc="-34" normalizeH="0" baseline="0" noProof="0" dirty="0">
                <a:ln>
                  <a:noFill/>
                </a:ln>
                <a:effectLst/>
                <a:uLnTx/>
                <a:uFillTx/>
                <a:ea typeface="+mn-ea"/>
                <a:cs typeface="Bookman Old Style"/>
              </a:rPr>
              <a:t>II</a:t>
            </a:r>
            <a:r>
              <a:rPr kumimoji="0" sz="2800" i="0" strike="noStrike" kern="1200" cap="none" spc="-34"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Timothy</a:t>
            </a:r>
            <a:r>
              <a:rPr kumimoji="0" sz="2800" i="0" strike="noStrike" kern="1200" cap="none" spc="-34"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1:7</a:t>
            </a:r>
            <a:r>
              <a:rPr kumimoji="0" lang="en-US" sz="2800" i="0" strike="noStrike" kern="1200" cap="none" spc="0" normalizeH="0" baseline="0" noProof="0" dirty="0">
                <a:ln>
                  <a:noFill/>
                </a:ln>
                <a:effectLst/>
                <a:uLnTx/>
                <a:uFillTx/>
                <a:ea typeface="+mn-ea"/>
                <a:cs typeface="Bookman Old Style"/>
              </a:rPr>
              <a:t> – “God gave us a spirit not of fear but of power …”</a:t>
            </a:r>
            <a:endParaRPr kumimoji="0" sz="2800" i="0" strike="noStrike" kern="1200" cap="none" spc="0" normalizeH="0" baseline="0" noProof="0" dirty="0">
              <a:ln>
                <a:noFill/>
              </a:ln>
              <a:effectLst/>
              <a:uLnTx/>
              <a:uFillTx/>
              <a:ea typeface="+mn-ea"/>
              <a:cs typeface="Corbel"/>
            </a:endParaRPr>
          </a:p>
        </p:txBody>
      </p:sp>
      <p:sp>
        <p:nvSpPr>
          <p:cNvPr id="6" name="object 2">
            <a:extLst>
              <a:ext uri="{FF2B5EF4-FFF2-40B4-BE49-F238E27FC236}">
                <a16:creationId xmlns:a16="http://schemas.microsoft.com/office/drawing/2014/main" id="{1C01E3F1-F3BB-2CFE-AC4C-FACB55E8878D}"/>
              </a:ext>
            </a:extLst>
          </p:cNvPr>
          <p:cNvSpPr txBox="1">
            <a:spLocks/>
          </p:cNvSpPr>
          <p:nvPr/>
        </p:nvSpPr>
        <p:spPr>
          <a:xfrm>
            <a:off x="457200" y="457200"/>
            <a:ext cx="829705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0"/>
              </a:spcBef>
            </a:pPr>
            <a:r>
              <a:rPr lang="en-US" sz="4000" b="1" cap="none" spc="-19" dirty="0"/>
              <a:t>Will we</a:t>
            </a:r>
            <a:r>
              <a:rPr lang="en-US" sz="4000" b="1" cap="none" spc="-45" dirty="0"/>
              <a:t> </a:t>
            </a:r>
            <a:r>
              <a:rPr lang="en-US" sz="4000" b="1" cap="none" dirty="0"/>
              <a:t>deny</a:t>
            </a:r>
            <a:r>
              <a:rPr lang="en-US" sz="4000" b="1" cap="none" spc="-45" dirty="0"/>
              <a:t> Jesus?</a:t>
            </a:r>
            <a:endParaRPr lang="en-US" sz="4000" b="1" cap="none" spc="-8"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686800" cy="3995805"/>
          </a:xfrm>
          <a:prstGeom prst="rect">
            <a:avLst/>
          </a:prstGeom>
        </p:spPr>
        <p:txBody>
          <a:bodyPr vert="horz" wrap="square" lIns="0" tIns="55721" rIns="0" bIns="0" rtlCol="0">
            <a:spAutoFit/>
          </a:bodyPr>
          <a:lstStyle/>
          <a:p>
            <a:pPr marR="0" lvl="0" algn="l" defTabSz="457200" rtl="0" eaLnBrk="1" fontAlgn="auto" latinLnBrk="0" hangingPunct="1">
              <a:spcAft>
                <a:spcPts val="0"/>
              </a:spcAft>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How</a:t>
            </a:r>
            <a:r>
              <a:rPr kumimoji="0" sz="3200" b="1" i="0" strike="noStrike" kern="1200" cap="none" spc="-23"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much</a:t>
            </a:r>
            <a:r>
              <a:rPr kumimoji="0" sz="3200" b="1" i="0" strike="noStrike" kern="1200" cap="none" spc="-3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time</a:t>
            </a:r>
            <a:r>
              <a:rPr kumimoji="0" sz="3200" b="1" i="0" strike="noStrike" kern="1200" cap="none" spc="-23"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do</a:t>
            </a:r>
            <a:r>
              <a:rPr kumimoji="0" sz="3200" b="1" i="0" strike="noStrike" kern="1200" cap="none" spc="-26" normalizeH="0" baseline="0" noProof="0" dirty="0">
                <a:ln>
                  <a:noFill/>
                </a:ln>
                <a:effectLst/>
                <a:uLnTx/>
                <a:uFill>
                  <a:solidFill>
                    <a:srgbClr val="000000"/>
                  </a:solidFill>
                </a:uFill>
                <a:ea typeface="+mn-ea"/>
                <a:cs typeface="Corbel"/>
              </a:rPr>
              <a:t> </a:t>
            </a:r>
            <a:r>
              <a:rPr kumimoji="0" lang="en-US" sz="3200" b="1" i="0" strike="noStrike" kern="1200" cap="none" spc="0" normalizeH="0" baseline="0" noProof="0" dirty="0">
                <a:ln>
                  <a:noFill/>
                </a:ln>
                <a:effectLst/>
                <a:uLnTx/>
                <a:uFill>
                  <a:solidFill>
                    <a:srgbClr val="000000"/>
                  </a:solidFill>
                </a:uFill>
                <a:ea typeface="+mn-ea"/>
                <a:cs typeface="Corbel"/>
              </a:rPr>
              <a:t>we</a:t>
            </a:r>
            <a:r>
              <a:rPr kumimoji="0" sz="3200" b="1" i="0" strike="noStrike" kern="1200" cap="none" spc="-23"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spend</a:t>
            </a:r>
            <a:r>
              <a:rPr kumimoji="0" sz="3200" b="1" i="0" strike="noStrike" kern="1200" cap="none" spc="-3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with</a:t>
            </a:r>
            <a:r>
              <a:rPr kumimoji="0" sz="3200" b="1" i="0" strike="noStrike" kern="1200" cap="none" spc="-19"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His</a:t>
            </a:r>
            <a:r>
              <a:rPr kumimoji="0" sz="3200" b="1" i="0" strike="noStrike" kern="1200" cap="none" spc="-26"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word?</a:t>
            </a:r>
            <a:endParaRPr kumimoji="0" sz="2800" b="1" i="0" strike="noStrike" kern="1200" cap="none" spc="0" normalizeH="0" baseline="0" noProof="0" dirty="0">
              <a:ln>
                <a:noFill/>
              </a:ln>
              <a:effectLst/>
              <a:uLnTx/>
              <a:uFillTx/>
              <a:ea typeface="+mn-ea"/>
              <a:cs typeface="Corbel"/>
            </a:endParaRPr>
          </a:p>
          <a:p>
            <a:pPr marL="465138" marR="3810" lvl="0" indent="-239713" algn="l" defTabSz="457200" rtl="0" eaLnBrk="1" fontAlgn="auto" latinLnBrk="0" hangingPunct="1">
              <a:spcAft>
                <a:spcPts val="0"/>
              </a:spcAft>
              <a:buClr>
                <a:schemeClr val="tx1"/>
              </a:buClr>
              <a:buSzPct val="100000"/>
              <a:buFontTx/>
              <a:buChar char="•"/>
              <a:defRPr/>
            </a:pPr>
            <a:r>
              <a:rPr kumimoji="0" sz="2800" i="0" strike="noStrike" kern="1200" cap="none" spc="0" normalizeH="0" baseline="0" noProof="0" dirty="0">
                <a:ln>
                  <a:noFill/>
                </a:ln>
                <a:effectLst/>
                <a:uLnTx/>
                <a:uFillTx/>
                <a:ea typeface="+mn-ea"/>
                <a:cs typeface="Corbel"/>
              </a:rPr>
              <a:t>The</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more</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time</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we</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spend</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Bible</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study</a:t>
            </a:r>
            <a:r>
              <a:rPr kumimoji="0" sz="2800" i="0" strike="noStrike" kern="1200" cap="none" spc="-15" normalizeH="0" baseline="0" noProof="0" dirty="0">
                <a:ln>
                  <a:noFill/>
                </a:ln>
                <a:effectLst/>
                <a:uLnTx/>
                <a:uFillTx/>
                <a:ea typeface="+mn-ea"/>
                <a:cs typeface="Corbel"/>
              </a:rPr>
              <a:t> </a:t>
            </a:r>
            <a:r>
              <a:rPr kumimoji="0" sz="2800" i="0" strike="noStrike" kern="1200" cap="none" spc="-19" normalizeH="0" baseline="0" noProof="0" dirty="0">
                <a:ln>
                  <a:noFill/>
                </a:ln>
                <a:effectLst/>
                <a:uLnTx/>
                <a:uFillTx/>
                <a:ea typeface="+mn-ea"/>
                <a:cs typeface="Corbel"/>
              </a:rPr>
              <a:t>and </a:t>
            </a:r>
            <a:r>
              <a:rPr kumimoji="0" sz="2800" i="0" strike="noStrike" kern="1200" cap="none" spc="-8" normalizeH="0" baseline="0" noProof="0" dirty="0">
                <a:ln>
                  <a:noFill/>
                </a:ln>
                <a:effectLst/>
                <a:uLnTx/>
                <a:uFillTx/>
                <a:ea typeface="+mn-ea"/>
                <a:cs typeface="Corbel"/>
              </a:rPr>
              <a:t>prayer,</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stronger</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our</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faith</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will</a:t>
            </a:r>
            <a:r>
              <a:rPr kumimoji="0" sz="2800" i="0" strike="noStrike" kern="1200" cap="none" spc="-30" normalizeH="0" baseline="0" noProof="0" dirty="0">
                <a:ln>
                  <a:noFill/>
                </a:ln>
                <a:effectLst/>
                <a:uLnTx/>
                <a:uFillTx/>
                <a:ea typeface="+mn-ea"/>
                <a:cs typeface="Corbel"/>
              </a:rPr>
              <a:t> </a:t>
            </a:r>
            <a:r>
              <a:rPr kumimoji="0" sz="2800" i="0" strike="noStrike" kern="1200" cap="none" spc="-19" normalizeH="0" baseline="0" noProof="0" dirty="0">
                <a:ln>
                  <a:noFill/>
                </a:ln>
                <a:effectLst/>
                <a:uLnTx/>
                <a:uFillTx/>
                <a:ea typeface="+mn-ea"/>
                <a:cs typeface="Corbel"/>
              </a:rPr>
              <a:t>be.</a:t>
            </a:r>
            <a:endParaRPr kumimoji="0" sz="2800" i="0" strike="noStrike" kern="1200" cap="none" spc="0" normalizeH="0" baseline="0" noProof="0" dirty="0">
              <a:ln>
                <a:noFill/>
              </a:ln>
              <a:effectLst/>
              <a:uLnTx/>
              <a:uFillTx/>
              <a:ea typeface="+mn-ea"/>
              <a:cs typeface="Corbel"/>
            </a:endParaRPr>
          </a:p>
          <a:p>
            <a:pPr marL="465138" marR="0" lvl="0" indent="-239713" algn="l" defTabSz="457200" rtl="0" eaLnBrk="1" fontAlgn="auto" latinLnBrk="0" hangingPunct="1">
              <a:spcAft>
                <a:spcPts val="0"/>
              </a:spcAft>
              <a:buClr>
                <a:schemeClr val="tx1"/>
              </a:buClr>
              <a:buSzPct val="100000"/>
              <a:buFont typeface="Corbel"/>
              <a:buChar char="•"/>
              <a:defRPr/>
            </a:pPr>
            <a:r>
              <a:rPr kumimoji="0" sz="2800" i="0" strike="noStrike" kern="1200" cap="none" spc="0" normalizeH="0" baseline="0" noProof="0" dirty="0">
                <a:ln>
                  <a:noFill/>
                </a:ln>
                <a:effectLst/>
                <a:uLnTx/>
                <a:uFillTx/>
                <a:ea typeface="+mn-ea"/>
                <a:cs typeface="Bookman Old Style"/>
              </a:rPr>
              <a:t>Hebrews</a:t>
            </a:r>
            <a:r>
              <a:rPr kumimoji="0" sz="2800" i="0" strike="noStrike" kern="1200" cap="none" spc="-38"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2:1-</a:t>
            </a:r>
            <a:r>
              <a:rPr kumimoji="0" lang="en-US" sz="2800" i="0" strike="noStrike" kern="1200" cap="none" spc="-8" normalizeH="0" baseline="0" noProof="0" dirty="0">
                <a:ln>
                  <a:noFill/>
                </a:ln>
                <a:effectLst/>
                <a:uLnTx/>
                <a:uFillTx/>
                <a:ea typeface="+mn-ea"/>
                <a:cs typeface="Bookman Old Style"/>
              </a:rPr>
              <a:t>4</a:t>
            </a:r>
            <a:r>
              <a:rPr kumimoji="0" lang="en-US" sz="2800" i="0" strike="noStrike" kern="1200" cap="none" spc="0" normalizeH="0" baseline="0" noProof="0" dirty="0">
                <a:ln>
                  <a:noFill/>
                </a:ln>
                <a:effectLst/>
                <a:uLnTx/>
                <a:uFillTx/>
                <a:ea typeface="+mn-ea"/>
                <a:cs typeface="Bookman Old Style"/>
              </a:rPr>
              <a:t> – “… we must pay much closer attention …”</a:t>
            </a:r>
            <a:endParaRPr kumimoji="0" sz="2800" i="0" strike="noStrike" kern="1200" cap="none" spc="0" normalizeH="0" baseline="0" noProof="0" dirty="0">
              <a:ln>
                <a:noFill/>
              </a:ln>
              <a:effectLst/>
              <a:uLnTx/>
              <a:uFillTx/>
              <a:ea typeface="+mn-ea"/>
              <a:cs typeface="Corbel"/>
            </a:endParaRPr>
          </a:p>
          <a:p>
            <a:pPr marL="465138" marR="548164" lvl="0" indent="-239713" algn="l" defTabSz="457200" rtl="0" eaLnBrk="1" fontAlgn="auto" latinLnBrk="0" hangingPunct="1">
              <a:spcAft>
                <a:spcPts val="0"/>
              </a:spcAft>
              <a:buClr>
                <a:schemeClr val="tx1"/>
              </a:buClr>
              <a:buSzPct val="100000"/>
              <a:buFont typeface="Corbel"/>
              <a:buChar char="•"/>
              <a:defRPr/>
            </a:pPr>
            <a:r>
              <a:rPr kumimoji="0" sz="2800" i="0" strike="noStrike" kern="1200" cap="none" spc="0" normalizeH="0" baseline="0" noProof="0" dirty="0">
                <a:ln>
                  <a:noFill/>
                </a:ln>
                <a:effectLst/>
                <a:uLnTx/>
                <a:uFillTx/>
                <a:ea typeface="+mn-ea"/>
                <a:cs typeface="Bookman Old Style"/>
              </a:rPr>
              <a:t>Acts</a:t>
            </a:r>
            <a:r>
              <a:rPr kumimoji="0" sz="2800" i="0" strike="noStrike" kern="1200" cap="none" spc="-26"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20:31-</a:t>
            </a:r>
            <a:r>
              <a:rPr kumimoji="0" sz="2800" i="0" strike="noStrike" kern="1200" cap="none" spc="0" normalizeH="0" baseline="0" noProof="0" dirty="0">
                <a:ln>
                  <a:noFill/>
                </a:ln>
                <a:effectLst/>
                <a:uLnTx/>
                <a:uFillTx/>
                <a:ea typeface="+mn-ea"/>
                <a:cs typeface="Bookman Old Style"/>
              </a:rPr>
              <a:t>32</a:t>
            </a:r>
            <a:r>
              <a:rPr kumimoji="0" lang="en-US" sz="2800" i="0" strike="noStrike" kern="1200" cap="none" spc="0" normalizeH="0" baseline="0" noProof="0" dirty="0">
                <a:ln>
                  <a:noFill/>
                </a:ln>
                <a:effectLst/>
                <a:uLnTx/>
                <a:uFillTx/>
                <a:ea typeface="+mn-ea"/>
                <a:cs typeface="Bookman Old Style"/>
              </a:rPr>
              <a:t> – “… the word of his grace, which is able to build you up …”</a:t>
            </a:r>
          </a:p>
          <a:p>
            <a:pPr marL="465138" marR="548164" lvl="0" indent="-239713" algn="l" defTabSz="457200" rtl="0" eaLnBrk="1" fontAlgn="auto" latinLnBrk="0" hangingPunct="1">
              <a:spcAft>
                <a:spcPts val="0"/>
              </a:spcAft>
              <a:buClr>
                <a:schemeClr val="tx1"/>
              </a:buClr>
              <a:buSzPct val="100000"/>
              <a:buFont typeface="Corbel"/>
              <a:buChar char="•"/>
              <a:defRPr/>
            </a:pPr>
            <a:r>
              <a:rPr kumimoji="0" lang="en-US" sz="2800" i="0" strike="noStrike" kern="1200" cap="none" spc="0" normalizeH="0" baseline="0" noProof="0" dirty="0">
                <a:ln>
                  <a:noFill/>
                </a:ln>
                <a:effectLst/>
                <a:uLnTx/>
                <a:uFillTx/>
                <a:ea typeface="+mn-ea"/>
                <a:cs typeface="Corbel"/>
              </a:rPr>
              <a:t>Acts 17:10-12 – “examining the Scriptures daily to see if these things were so”</a:t>
            </a:r>
            <a:endParaRPr kumimoji="0" sz="2800" i="0" strike="noStrike" kern="1200" cap="none" spc="0" normalizeH="0" baseline="0" noProof="0" dirty="0">
              <a:ln>
                <a:noFill/>
              </a:ln>
              <a:effectLst/>
              <a:uLnTx/>
              <a:uFillTx/>
              <a:ea typeface="+mn-ea"/>
              <a:cs typeface="Corbel"/>
            </a:endParaRPr>
          </a:p>
        </p:txBody>
      </p:sp>
      <p:sp>
        <p:nvSpPr>
          <p:cNvPr id="6" name="object 2">
            <a:extLst>
              <a:ext uri="{FF2B5EF4-FFF2-40B4-BE49-F238E27FC236}">
                <a16:creationId xmlns:a16="http://schemas.microsoft.com/office/drawing/2014/main" id="{7A55A756-11F8-9EEC-E8D1-600E94735BC4}"/>
              </a:ext>
            </a:extLst>
          </p:cNvPr>
          <p:cNvSpPr txBox="1">
            <a:spLocks/>
          </p:cNvSpPr>
          <p:nvPr/>
        </p:nvSpPr>
        <p:spPr>
          <a:xfrm>
            <a:off x="457200" y="457200"/>
            <a:ext cx="829705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0"/>
              </a:spcBef>
            </a:pPr>
            <a:r>
              <a:rPr lang="en-US" sz="4000" b="1" cap="none" spc="-19" dirty="0"/>
              <a:t>Will we</a:t>
            </a:r>
            <a:r>
              <a:rPr lang="en-US" sz="4000" b="1" cap="none" spc="-45" dirty="0"/>
              <a:t> </a:t>
            </a:r>
            <a:r>
              <a:rPr lang="en-US" sz="4000" b="1" cap="none" dirty="0"/>
              <a:t>deny</a:t>
            </a:r>
            <a:r>
              <a:rPr lang="en-US" sz="4000" b="1" cap="none" spc="-45" dirty="0"/>
              <a:t> Jesus?</a:t>
            </a:r>
            <a:endParaRPr lang="en-US" sz="4000" b="1" cap="none" spc="-8"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199" y="1371600"/>
            <a:ext cx="8551889" cy="3698898"/>
          </a:xfrm>
          <a:prstGeom prst="rect">
            <a:avLst/>
          </a:prstGeom>
        </p:spPr>
        <p:txBody>
          <a:bodyPr vert="horz" wrap="square" lIns="0" tIns="54293" rIns="0" bIns="0" rtlCol="0">
            <a:spAutoFit/>
          </a:bodyPr>
          <a:lstStyle/>
          <a:p>
            <a:pPr marL="225425" marR="3810" indent="-225425" defTabSz="457200">
              <a:lnSpc>
                <a:spcPct val="89800"/>
              </a:lnSpc>
              <a:spcBef>
                <a:spcPts val="428"/>
              </a:spcBef>
              <a:buClr>
                <a:schemeClr val="tx1"/>
              </a:buClr>
              <a:buFont typeface="Arial" panose="020B0604020202020204" pitchFamily="34" charset="0"/>
              <a:buChar char="•"/>
              <a:tabLst>
                <a:tab pos="4932521" algn="l"/>
              </a:tabLst>
              <a:defRPr/>
            </a:pPr>
            <a:r>
              <a:rPr lang="en-US" sz="2800" dirty="0">
                <a:cs typeface="Corbel"/>
              </a:rPr>
              <a:t>Thankfully,</a:t>
            </a:r>
            <a:r>
              <a:rPr lang="en-US" sz="2800" spc="-127" dirty="0">
                <a:cs typeface="Corbel"/>
              </a:rPr>
              <a:t> </a:t>
            </a:r>
            <a:r>
              <a:rPr lang="en-US" sz="2800" dirty="0">
                <a:cs typeface="Corbel"/>
              </a:rPr>
              <a:t>Peter</a:t>
            </a:r>
            <a:r>
              <a:rPr lang="en-US" sz="2800" spc="-127" dirty="0">
                <a:cs typeface="Corbel"/>
              </a:rPr>
              <a:t> </a:t>
            </a:r>
            <a:r>
              <a:rPr lang="en-US" sz="2800" spc="-8" dirty="0">
                <a:cs typeface="Corbel"/>
              </a:rPr>
              <a:t>repented of his overconfidence and pride</a:t>
            </a:r>
            <a:br>
              <a:rPr lang="en-US" sz="2800" spc="-8" dirty="0">
                <a:cs typeface="Corbel"/>
              </a:rPr>
            </a:br>
            <a:endParaRPr lang="en-US" sz="2800" dirty="0">
              <a:cs typeface="Corbel"/>
            </a:endParaRPr>
          </a:p>
          <a:p>
            <a:pPr marL="225425" marR="3810" lvl="0" indent="-225425" algn="l" defTabSz="457200" rtl="0" eaLnBrk="1" fontAlgn="auto" latinLnBrk="0" hangingPunct="1">
              <a:lnSpc>
                <a:spcPct val="89800"/>
              </a:lnSpc>
              <a:spcBef>
                <a:spcPts val="428"/>
              </a:spcBef>
              <a:spcAft>
                <a:spcPts val="0"/>
              </a:spcAft>
              <a:buClr>
                <a:schemeClr val="tx1"/>
              </a:buClr>
              <a:buSzTx/>
              <a:buFont typeface="Arial" panose="020B0604020202020204" pitchFamily="34" charset="0"/>
              <a:buChar char="•"/>
              <a:tabLst>
                <a:tab pos="4932521" algn="l"/>
              </a:tabLst>
              <a:defRPr/>
            </a:pPr>
            <a:r>
              <a:rPr kumimoji="0" sz="2800" i="0" u="none" strike="noStrike" kern="1200" cap="none" spc="0" normalizeH="0" baseline="0" noProof="0" dirty="0">
                <a:ln>
                  <a:noFill/>
                </a:ln>
                <a:effectLst/>
                <a:uLnTx/>
                <a:uFillTx/>
                <a:ea typeface="+mn-ea"/>
                <a:cs typeface="Bookman Old Style"/>
              </a:rPr>
              <a:t>Matthew</a:t>
            </a:r>
            <a:r>
              <a:rPr kumimoji="0" sz="2800" i="0" u="none" strike="noStrike" kern="1200" cap="none" spc="-38" normalizeH="0" baseline="0" noProof="0" dirty="0">
                <a:ln>
                  <a:noFill/>
                </a:ln>
                <a:effectLst/>
                <a:uLnTx/>
                <a:uFillTx/>
                <a:ea typeface="+mn-ea"/>
                <a:cs typeface="Bookman Old Style"/>
              </a:rPr>
              <a:t> </a:t>
            </a:r>
            <a:r>
              <a:rPr kumimoji="0" sz="2800" i="0" u="none" strike="noStrike" kern="1200" cap="none" spc="-8" normalizeH="0" baseline="0" noProof="0" dirty="0">
                <a:ln>
                  <a:noFill/>
                </a:ln>
                <a:effectLst/>
                <a:uLnTx/>
                <a:uFillTx/>
                <a:ea typeface="+mn-ea"/>
                <a:cs typeface="Bookman Old Style"/>
              </a:rPr>
              <a:t>10:32-</a:t>
            </a:r>
            <a:r>
              <a:rPr kumimoji="0" sz="2800" i="0" u="none" strike="noStrike" kern="1200" cap="none" spc="0" normalizeH="0" baseline="0" noProof="0" dirty="0">
                <a:ln>
                  <a:noFill/>
                </a:ln>
                <a:effectLst/>
                <a:uLnTx/>
                <a:uFillTx/>
                <a:ea typeface="+mn-ea"/>
                <a:cs typeface="Bookman Old Style"/>
              </a:rPr>
              <a:t>33</a:t>
            </a:r>
            <a:r>
              <a:rPr kumimoji="0" lang="en-US" sz="2800" i="0" u="none" strike="noStrike" kern="1200" cap="none" spc="0" normalizeH="0" baseline="0" noProof="0" dirty="0">
                <a:ln>
                  <a:noFill/>
                </a:ln>
                <a:effectLst/>
                <a:uLnTx/>
                <a:uFillTx/>
                <a:ea typeface="+mn-ea"/>
                <a:cs typeface="Bookman Old Style"/>
              </a:rPr>
              <a:t> – “I also will acknowledge before my Father …”</a:t>
            </a:r>
          </a:p>
          <a:p>
            <a:pPr marL="682625" marR="3810" lvl="1" indent="-225425" defTabSz="457200">
              <a:lnSpc>
                <a:spcPct val="89800"/>
              </a:lnSpc>
              <a:spcBef>
                <a:spcPts val="428"/>
              </a:spcBef>
              <a:buClr>
                <a:schemeClr val="tx1"/>
              </a:buClr>
              <a:buFont typeface="Arial" panose="020B0604020202020204" pitchFamily="34" charset="0"/>
              <a:buChar char="•"/>
              <a:tabLst>
                <a:tab pos="4932521" algn="l"/>
              </a:tabLst>
              <a:defRPr/>
            </a:pPr>
            <a:r>
              <a:rPr kumimoji="0" sz="2800" i="0" u="none" strike="noStrike" kern="1200" cap="none" spc="0" normalizeH="0" baseline="0" noProof="0" dirty="0">
                <a:ln>
                  <a:noFill/>
                </a:ln>
                <a:effectLst/>
                <a:uLnTx/>
                <a:uFillTx/>
                <a:ea typeface="+mn-ea"/>
                <a:cs typeface="Corbel"/>
              </a:rPr>
              <a:t>Jesus</a:t>
            </a:r>
            <a:r>
              <a:rPr kumimoji="0" sz="2800" i="0" u="none" strike="noStrike" kern="1200" cap="none" spc="-26"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warned</a:t>
            </a:r>
            <a:r>
              <a:rPr kumimoji="0" sz="2800" i="0" u="none" strike="noStrike" kern="1200" cap="none" spc="-23"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us</a:t>
            </a:r>
            <a:r>
              <a:rPr kumimoji="0" sz="2800" i="0" u="none" strike="noStrike" kern="1200" cap="none" spc="-11"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that</a:t>
            </a:r>
            <a:r>
              <a:rPr kumimoji="0" sz="2800" i="0" u="none" strike="noStrike" kern="1200" cap="none" spc="-4"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we</a:t>
            </a:r>
            <a:r>
              <a:rPr kumimoji="0" sz="2800" i="0" u="none" strike="noStrike" kern="1200" cap="none" spc="-26" normalizeH="0" baseline="0" noProof="0" dirty="0">
                <a:ln>
                  <a:noFill/>
                </a:ln>
                <a:effectLst/>
                <a:uLnTx/>
                <a:uFillTx/>
                <a:ea typeface="+mn-ea"/>
                <a:cs typeface="Corbel"/>
              </a:rPr>
              <a:t> </a:t>
            </a:r>
            <a:r>
              <a:rPr kumimoji="0" sz="2800" i="0" u="none" strike="noStrike" kern="1200" cap="none" spc="-19" normalizeH="0" baseline="0" noProof="0" dirty="0">
                <a:ln>
                  <a:noFill/>
                </a:ln>
                <a:effectLst/>
                <a:uLnTx/>
                <a:uFillTx/>
                <a:ea typeface="+mn-ea"/>
                <a:cs typeface="Corbel"/>
              </a:rPr>
              <a:t>can </a:t>
            </a:r>
            <a:r>
              <a:rPr kumimoji="0" sz="2800" i="0" u="none" strike="noStrike" kern="1200" cap="none" spc="0" normalizeH="0" baseline="0" noProof="0" dirty="0">
                <a:ln>
                  <a:noFill/>
                </a:ln>
                <a:effectLst/>
                <a:uLnTx/>
                <a:uFillTx/>
                <a:ea typeface="+mn-ea"/>
                <a:cs typeface="Corbel"/>
              </a:rPr>
              <a:t>either</a:t>
            </a:r>
            <a:r>
              <a:rPr kumimoji="0" sz="2800" i="0" u="none" strike="noStrike" kern="1200" cap="none" spc="-19"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confess</a:t>
            </a:r>
            <a:r>
              <a:rPr kumimoji="0" sz="2800" i="0" u="none" strike="noStrike" kern="1200" cap="none" spc="-8"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Him</a:t>
            </a:r>
            <a:r>
              <a:rPr kumimoji="0" sz="2800" i="0" u="none" strike="noStrike" kern="1200" cap="none" spc="-15"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or</a:t>
            </a:r>
            <a:r>
              <a:rPr kumimoji="0" sz="2800" i="0" u="none" strike="noStrike" kern="1200" cap="none" spc="-4"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deny</a:t>
            </a:r>
            <a:r>
              <a:rPr kumimoji="0" sz="2800" i="0" u="none" strike="noStrike" kern="1200" cap="none" spc="-19" normalizeH="0" baseline="0" noProof="0" dirty="0">
                <a:ln>
                  <a:noFill/>
                </a:ln>
                <a:effectLst/>
                <a:uLnTx/>
                <a:uFillTx/>
                <a:ea typeface="+mn-ea"/>
                <a:cs typeface="Corbel"/>
              </a:rPr>
              <a:t> </a:t>
            </a:r>
            <a:r>
              <a:rPr kumimoji="0" sz="2800" i="0" u="none" strike="noStrike" kern="1200" cap="none" spc="-15" normalizeH="0" baseline="0" noProof="0" dirty="0">
                <a:ln>
                  <a:noFill/>
                </a:ln>
                <a:effectLst/>
                <a:uLnTx/>
                <a:uFillTx/>
                <a:ea typeface="+mn-ea"/>
                <a:cs typeface="Corbel"/>
              </a:rPr>
              <a:t>Him.</a:t>
            </a:r>
            <a:endParaRPr kumimoji="0" lang="en-US" sz="2800" i="0" u="none" strike="noStrike" kern="1200" cap="none" spc="-15" normalizeH="0" baseline="0" noProof="0" dirty="0">
              <a:ln>
                <a:noFill/>
              </a:ln>
              <a:effectLst/>
              <a:uLnTx/>
              <a:uFillTx/>
              <a:ea typeface="+mn-ea"/>
              <a:cs typeface="Corbel"/>
            </a:endParaRPr>
          </a:p>
          <a:p>
            <a:pPr marL="682625" marR="3810" lvl="1" indent="-225425" defTabSz="457200">
              <a:lnSpc>
                <a:spcPct val="89800"/>
              </a:lnSpc>
              <a:spcBef>
                <a:spcPts val="428"/>
              </a:spcBef>
              <a:buClr>
                <a:schemeClr val="tx1"/>
              </a:buClr>
              <a:buFont typeface="Arial" panose="020B0604020202020204" pitchFamily="34" charset="0"/>
              <a:buChar char="•"/>
              <a:tabLst>
                <a:tab pos="4932521" algn="l"/>
              </a:tabLst>
              <a:defRPr/>
            </a:pPr>
            <a:r>
              <a:rPr kumimoji="0" lang="en-US" sz="2800" i="0" u="none" strike="noStrike" kern="1200" cap="none" spc="0" normalizeH="0" baseline="0" noProof="0" dirty="0">
                <a:ln>
                  <a:noFill/>
                </a:ln>
                <a:effectLst/>
                <a:uLnTx/>
                <a:uFillTx/>
                <a:ea typeface="+mn-ea"/>
                <a:cs typeface="Corbel"/>
              </a:rPr>
              <a:t>Whatever one</a:t>
            </a:r>
            <a:r>
              <a:rPr kumimoji="0" sz="2800" i="0" u="none" strike="noStrike" kern="1200" cap="none" spc="-8"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we</a:t>
            </a:r>
            <a:r>
              <a:rPr kumimoji="0" sz="2800" i="0" u="none" strike="noStrike" kern="1200" cap="none" spc="-23"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choose</a:t>
            </a:r>
            <a:r>
              <a:rPr kumimoji="0" sz="2800" i="0" u="none" strike="noStrike" kern="1200" cap="none" spc="-15" normalizeH="0" baseline="0" noProof="0" dirty="0">
                <a:ln>
                  <a:noFill/>
                </a:ln>
                <a:effectLst/>
                <a:uLnTx/>
                <a:uFillTx/>
                <a:ea typeface="+mn-ea"/>
                <a:cs typeface="Corbel"/>
              </a:rPr>
              <a:t> will </a:t>
            </a:r>
            <a:r>
              <a:rPr kumimoji="0" sz="2800" i="0" u="none" strike="noStrike" kern="1200" cap="none" spc="0" normalizeH="0" baseline="0" noProof="0" dirty="0">
                <a:ln>
                  <a:noFill/>
                </a:ln>
                <a:effectLst/>
                <a:uLnTx/>
                <a:uFillTx/>
                <a:ea typeface="+mn-ea"/>
                <a:cs typeface="Corbel"/>
              </a:rPr>
              <a:t>have</a:t>
            </a:r>
            <a:r>
              <a:rPr kumimoji="0" lang="en-US" sz="2800" i="0" u="none" strike="noStrike" kern="1200" cap="none" spc="0" normalizeH="0" baseline="0" noProof="0" dirty="0">
                <a:ln>
                  <a:noFill/>
                </a:ln>
                <a:effectLst/>
                <a:uLnTx/>
                <a:uFillTx/>
                <a:ea typeface="+mn-ea"/>
                <a:cs typeface="Corbel"/>
              </a:rPr>
              <a:t> </a:t>
            </a:r>
            <a:r>
              <a:rPr kumimoji="0" sz="2800" i="0" u="none" strike="noStrike" kern="1200" cap="none" spc="-8" normalizeH="0" baseline="0" noProof="0" dirty="0">
                <a:ln>
                  <a:noFill/>
                </a:ln>
                <a:effectLst/>
                <a:uLnTx/>
                <a:uFillTx/>
                <a:ea typeface="+mn-ea"/>
                <a:cs typeface="Corbel"/>
              </a:rPr>
              <a:t>consequences.</a:t>
            </a:r>
            <a:endParaRPr kumimoji="0" sz="2800" i="0" u="none" strike="noStrike" kern="1200" cap="none" spc="0" normalizeH="0" baseline="0" noProof="0" dirty="0">
              <a:ln>
                <a:noFill/>
              </a:ln>
              <a:effectLst/>
              <a:uLnTx/>
              <a:uFillTx/>
              <a:ea typeface="+mn-ea"/>
              <a:cs typeface="Corbel"/>
            </a:endParaRPr>
          </a:p>
        </p:txBody>
      </p:sp>
      <p:sp>
        <p:nvSpPr>
          <p:cNvPr id="12" name="Title 1">
            <a:extLst>
              <a:ext uri="{FF2B5EF4-FFF2-40B4-BE49-F238E27FC236}">
                <a16:creationId xmlns:a16="http://schemas.microsoft.com/office/drawing/2014/main" id="{87D7829A-88DB-CCF5-3F99-02C803E6BC09}"/>
              </a:ext>
            </a:extLst>
          </p:cNvPr>
          <p:cNvSpPr txBox="1">
            <a:spLocks/>
          </p:cNvSpPr>
          <p:nvPr/>
        </p:nvSpPr>
        <p:spPr>
          <a:xfrm>
            <a:off x="457200" y="457200"/>
            <a:ext cx="8382000"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w="3175" cmpd="sng">
                  <a:noFill/>
                </a:ln>
                <a:solidFill>
                  <a:prstClr val="black"/>
                </a:solidFill>
                <a:effectLst/>
                <a:uLnTx/>
                <a:uFillTx/>
                <a:latin typeface="Century Gothic" panose="020B0502020202020204"/>
                <a:ea typeface="+mj-ea"/>
                <a:cs typeface="+mj-cs"/>
              </a:rPr>
              <a:t>Conclusion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421529" cy="5057634"/>
          </a:xfrm>
          <a:prstGeom prst="rect">
            <a:avLst/>
          </a:prstGeom>
        </p:spPr>
        <p:txBody>
          <a:bodyPr vert="horz" wrap="square" lIns="0" tIns="10001" rIns="0" bIns="0" rtlCol="0">
            <a:spAutoFit/>
          </a:bodyPr>
          <a:lstStyle/>
          <a:p>
            <a:pPr marL="9525" marR="0" lvl="0" indent="0" algn="l" defTabSz="457200" rtl="0" eaLnBrk="1" fontAlgn="auto" latinLnBrk="0" hangingPunct="1">
              <a:buClr>
                <a:prstClr val="black"/>
              </a:buClr>
              <a:buSzPct val="100000"/>
              <a:buFontTx/>
              <a:buNone/>
              <a:tabLst>
                <a:tab pos="219551" algn="l"/>
              </a:tabLst>
              <a:defRPr/>
            </a:pPr>
            <a:r>
              <a:rPr kumimoji="0" sz="3200" b="1" i="0" u="none" strike="noStrike" kern="1200" cap="none" spc="-8" normalizeH="0" baseline="0" noProof="0" dirty="0">
                <a:ln>
                  <a:noFill/>
                </a:ln>
                <a:solidFill>
                  <a:prstClr val="black"/>
                </a:solidFill>
                <a:effectLst/>
                <a:uLnTx/>
                <a:uFillTx/>
                <a:latin typeface="Century Gothic" panose="020B0502020202020204"/>
                <a:ea typeface="+mn-ea"/>
                <a:cs typeface="Corbel"/>
              </a:rPr>
              <a:t>Peter’s</a:t>
            </a:r>
            <a:r>
              <a:rPr kumimoji="0" sz="3200" b="1" i="0" u="none" strike="noStrike" kern="1200" cap="none" spc="-45"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denial</a:t>
            </a:r>
            <a:r>
              <a:rPr kumimoji="0" sz="3200" b="1" i="0" u="none" strike="noStrike" kern="1200" cap="none" spc="-19"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of</a:t>
            </a:r>
            <a:r>
              <a:rPr kumimoji="0" sz="3200" b="1" i="0" u="none" strike="noStrike" kern="1200" cap="none" spc="-68"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Jesus</a:t>
            </a:r>
            <a:r>
              <a:rPr kumimoji="0" sz="3200" b="1" i="0" u="none" strike="noStrike" kern="1200" cap="none" spc="-38"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is</a:t>
            </a:r>
            <a:r>
              <a:rPr kumimoji="0" sz="3200" b="1" i="0" u="none" strike="noStrike" kern="1200" cap="none" spc="-11"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found</a:t>
            </a:r>
            <a:r>
              <a:rPr kumimoji="0" sz="3200" b="1" i="0" u="none" strike="noStrike" kern="1200" cap="none" spc="-30"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in</a:t>
            </a:r>
            <a:r>
              <a:rPr kumimoji="0" sz="3200" b="1" i="0" u="none" strike="noStrike" kern="1200" cap="none" spc="-23"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all</a:t>
            </a:r>
            <a:r>
              <a:rPr kumimoji="0" sz="3200" b="1" i="0" u="none" strike="noStrike" kern="1200" cap="none" spc="-11" normalizeH="0" baseline="0" noProof="0" dirty="0">
                <a:ln>
                  <a:noFill/>
                </a:ln>
                <a:solidFill>
                  <a:prstClr val="black"/>
                </a:solidFill>
                <a:effectLst/>
                <a:uLnTx/>
                <a:uFillTx/>
                <a:latin typeface="Century Gothic" panose="020B0502020202020204"/>
                <a:ea typeface="+mn-ea"/>
                <a:cs typeface="Corbel"/>
              </a:rPr>
              <a:t> </a:t>
            </a:r>
            <a:r>
              <a:rPr kumimoji="0" lang="en-US" sz="3200" b="1" i="0" u="none" strike="noStrike" kern="1200" cap="none" spc="-11" normalizeH="0" baseline="0" noProof="0" dirty="0">
                <a:ln>
                  <a:noFill/>
                </a:ln>
                <a:solidFill>
                  <a:prstClr val="black"/>
                </a:solidFill>
                <a:effectLst/>
                <a:uLnTx/>
                <a:uFillTx/>
                <a:latin typeface="Century Gothic" panose="020B0502020202020204"/>
                <a:ea typeface="+mn-ea"/>
                <a:cs typeface="Corbel"/>
              </a:rPr>
              <a:t>four</a:t>
            </a:r>
            <a:r>
              <a:rPr kumimoji="0" sz="3200" b="1" i="0" u="none" strike="noStrike" kern="1200" cap="none" spc="-15" normalizeH="0" baseline="0" noProof="0" dirty="0">
                <a:ln>
                  <a:noFill/>
                </a:ln>
                <a:solidFill>
                  <a:prstClr val="black"/>
                </a:solidFill>
                <a:effectLst/>
                <a:uLnTx/>
                <a:uFillTx/>
                <a:latin typeface="Century Gothic" panose="020B0502020202020204"/>
                <a:ea typeface="+mn-ea"/>
                <a:cs typeface="Corbel"/>
              </a:rPr>
              <a:t> </a:t>
            </a:r>
            <a:r>
              <a:rPr kumimoji="0" lang="en-US" sz="3200" b="1" i="0" u="none" strike="noStrike" kern="1200" cap="none" spc="-15" normalizeH="0" baseline="0" noProof="0" dirty="0">
                <a:ln>
                  <a:noFill/>
                </a:ln>
                <a:solidFill>
                  <a:prstClr val="black"/>
                </a:solidFill>
                <a:effectLst/>
                <a:uLnTx/>
                <a:uFillTx/>
                <a:latin typeface="Century Gothic" panose="020B0502020202020204"/>
                <a:ea typeface="+mn-ea"/>
                <a:cs typeface="Corbel"/>
              </a:rPr>
              <a:t>G</a:t>
            </a:r>
            <a:r>
              <a:rPr kumimoji="0" sz="3200" b="1" i="0" u="none" strike="noStrike" kern="1200" cap="none" spc="-8" normalizeH="0" baseline="0" noProof="0" dirty="0">
                <a:ln>
                  <a:noFill/>
                </a:ln>
                <a:solidFill>
                  <a:prstClr val="black"/>
                </a:solidFill>
                <a:effectLst/>
                <a:uLnTx/>
                <a:uFillTx/>
                <a:latin typeface="Century Gothic" panose="020B0502020202020204"/>
                <a:ea typeface="+mn-ea"/>
                <a:cs typeface="Corbel"/>
              </a:rPr>
              <a:t>ospels</a:t>
            </a:r>
            <a:endParaRPr kumimoji="0" sz="2800" b="1" i="0" u="none" strike="noStrike" kern="1200" cap="none" spc="0" normalizeH="0" baseline="0" noProof="0" dirty="0">
              <a:ln>
                <a:noFill/>
              </a:ln>
              <a:solidFill>
                <a:prstClr val="black"/>
              </a:solidFill>
              <a:effectLst/>
              <a:uLnTx/>
              <a:uFillTx/>
              <a:latin typeface="Century Gothic" panose="020B0502020202020204"/>
              <a:ea typeface="+mn-ea"/>
              <a:cs typeface="Corbel"/>
            </a:endParaRPr>
          </a:p>
          <a:p>
            <a:pPr marL="457200" lvl="0" indent="-222250" defTabSz="457200">
              <a:buClr>
                <a:prstClr val="black"/>
              </a:buClr>
              <a:buSzPct val="100000"/>
              <a:buFont typeface="Arial" panose="020B0604020202020204" pitchFamily="34" charset="0"/>
              <a:buChar char="•"/>
              <a:defRPr/>
            </a:pP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Matthew</a:t>
            </a:r>
            <a:r>
              <a:rPr kumimoji="0" sz="2800" b="0" i="0" u="none" strike="noStrike" kern="1200" cap="none" spc="-23" normalizeH="0" baseline="0" noProof="0" dirty="0">
                <a:ln>
                  <a:noFill/>
                </a:ln>
                <a:solidFill>
                  <a:prstClr val="black"/>
                </a:solidFill>
                <a:effectLst/>
                <a:uLnTx/>
                <a:uFillTx/>
                <a:latin typeface="Century Gothic" panose="020B0502020202020204"/>
                <a:ea typeface="+mn-ea"/>
                <a:cs typeface="Bookman Old Style"/>
              </a:rPr>
              <a:t> </a:t>
            </a:r>
            <a:r>
              <a:rPr kumimoji="0" sz="2800" b="0" i="0" u="none" strike="noStrike" kern="1200" cap="none" spc="-8" normalizeH="0" baseline="0" noProof="0" dirty="0">
                <a:ln>
                  <a:noFill/>
                </a:ln>
                <a:solidFill>
                  <a:prstClr val="black"/>
                </a:solidFill>
                <a:effectLst/>
                <a:uLnTx/>
                <a:uFillTx/>
                <a:latin typeface="Century Gothic" panose="020B0502020202020204"/>
                <a:ea typeface="+mn-ea"/>
                <a:cs typeface="Bookman Old Style"/>
              </a:rPr>
              <a:t>26:69-</a:t>
            </a:r>
            <a:r>
              <a:rPr kumimoji="0" sz="2800" b="0" i="0" u="none" strike="noStrike" kern="1200" cap="none" spc="-19" normalizeH="0" baseline="0" noProof="0" dirty="0">
                <a:ln>
                  <a:noFill/>
                </a:ln>
                <a:solidFill>
                  <a:prstClr val="black"/>
                </a:solidFill>
                <a:effectLst/>
                <a:uLnTx/>
                <a:uFillTx/>
                <a:latin typeface="Century Gothic" panose="020B0502020202020204"/>
                <a:ea typeface="+mn-ea"/>
                <a:cs typeface="Bookman Old Style"/>
              </a:rPr>
              <a:t>75</a:t>
            </a:r>
            <a:r>
              <a:rPr lang="en-US" sz="2800" dirty="0">
                <a:solidFill>
                  <a:prstClr val="black"/>
                </a:solidFill>
                <a:cs typeface="Bookman Old Style"/>
              </a:rPr>
              <a:t> – “I do not know the man”</a:t>
            </a:r>
            <a:endPar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endParaRPr>
          </a:p>
          <a:p>
            <a:pPr marL="457200" lvl="0" indent="-222250" defTabSz="457200">
              <a:buClr>
                <a:prstClr val="black"/>
              </a:buClr>
              <a:buSzPct val="100000"/>
              <a:buFont typeface="Arial" panose="020B0604020202020204" pitchFamily="34" charset="0"/>
              <a:buChar char="•"/>
              <a:defRPr/>
            </a:pP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Mark</a:t>
            </a:r>
            <a:r>
              <a:rPr kumimoji="0" sz="2800" b="0" i="0" u="none" strike="noStrike" kern="1200" cap="none" spc="8" normalizeH="0" baseline="0" noProof="0" dirty="0">
                <a:ln>
                  <a:noFill/>
                </a:ln>
                <a:solidFill>
                  <a:prstClr val="black"/>
                </a:solidFill>
                <a:effectLst/>
                <a:uLnTx/>
                <a:uFillTx/>
                <a:latin typeface="Century Gothic" panose="020B0502020202020204"/>
                <a:ea typeface="+mn-ea"/>
                <a:cs typeface="Bookman Old Style"/>
              </a:rPr>
              <a:t> </a:t>
            </a:r>
            <a:r>
              <a:rPr kumimoji="0" sz="2800" b="0" i="0" u="none" strike="noStrike" kern="1200" cap="none" spc="-8" normalizeH="0" baseline="0" noProof="0" dirty="0">
                <a:ln>
                  <a:noFill/>
                </a:ln>
                <a:solidFill>
                  <a:prstClr val="black"/>
                </a:solidFill>
                <a:effectLst/>
                <a:uLnTx/>
                <a:uFillTx/>
                <a:latin typeface="Century Gothic" panose="020B0502020202020204"/>
                <a:ea typeface="+mn-ea"/>
                <a:cs typeface="Bookman Old Style"/>
              </a:rPr>
              <a:t>14:66-</a:t>
            </a:r>
            <a:r>
              <a:rPr kumimoji="0" sz="2800" b="0" i="0" u="none" strike="noStrike" kern="1200" cap="none" spc="-19" normalizeH="0" baseline="0" noProof="0" dirty="0">
                <a:ln>
                  <a:noFill/>
                </a:ln>
                <a:solidFill>
                  <a:prstClr val="black"/>
                </a:solidFill>
                <a:effectLst/>
                <a:uLnTx/>
                <a:uFillTx/>
                <a:latin typeface="Century Gothic" panose="020B0502020202020204"/>
                <a:ea typeface="+mn-ea"/>
                <a:cs typeface="Bookman Old Style"/>
              </a:rPr>
              <a:t>72</a:t>
            </a:r>
            <a:r>
              <a:rPr lang="en-US" sz="2800" dirty="0">
                <a:solidFill>
                  <a:prstClr val="black"/>
                </a:solidFill>
                <a:cs typeface="Bookman Old Style"/>
              </a:rPr>
              <a:t> – “I do not know this man of whom you speak”</a:t>
            </a:r>
            <a:endPar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endParaRPr>
          </a:p>
          <a:p>
            <a:pPr marL="457200" lvl="0" indent="-222250" defTabSz="457200">
              <a:buClr>
                <a:prstClr val="black"/>
              </a:buClr>
              <a:buSzPct val="100000"/>
              <a:buFont typeface="Arial" panose="020B0604020202020204" pitchFamily="34" charset="0"/>
              <a:buChar char="•"/>
              <a:defRPr/>
            </a:pP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Luke</a:t>
            </a:r>
            <a:r>
              <a:rPr kumimoji="0" sz="2800" b="0" i="0" u="none" strike="noStrike" kern="1200" cap="none" spc="4" normalizeH="0" baseline="0" noProof="0" dirty="0">
                <a:ln>
                  <a:noFill/>
                </a:ln>
                <a:solidFill>
                  <a:prstClr val="black"/>
                </a:solidFill>
                <a:effectLst/>
                <a:uLnTx/>
                <a:uFillTx/>
                <a:latin typeface="Century Gothic" panose="020B0502020202020204"/>
                <a:ea typeface="+mn-ea"/>
                <a:cs typeface="Bookman Old Style"/>
              </a:rPr>
              <a:t> </a:t>
            </a:r>
            <a:r>
              <a:rPr kumimoji="0" sz="2800" b="0" i="0" u="none" strike="noStrike" kern="1200" cap="none" spc="-8" normalizeH="0" baseline="0" noProof="0" dirty="0">
                <a:ln>
                  <a:noFill/>
                </a:ln>
                <a:solidFill>
                  <a:prstClr val="black"/>
                </a:solidFill>
                <a:effectLst/>
                <a:uLnTx/>
                <a:uFillTx/>
                <a:latin typeface="Century Gothic" panose="020B0502020202020204"/>
                <a:ea typeface="+mn-ea"/>
                <a:cs typeface="Bookman Old Style"/>
              </a:rPr>
              <a:t>22:55-</a:t>
            </a:r>
            <a:r>
              <a:rPr kumimoji="0" sz="2800" b="0" i="0" u="none" strike="noStrike" kern="1200" cap="none" spc="-19" normalizeH="0" baseline="0" noProof="0" dirty="0">
                <a:ln>
                  <a:noFill/>
                </a:ln>
                <a:solidFill>
                  <a:prstClr val="black"/>
                </a:solidFill>
                <a:effectLst/>
                <a:uLnTx/>
                <a:uFillTx/>
                <a:latin typeface="Century Gothic" panose="020B0502020202020204"/>
                <a:ea typeface="+mn-ea"/>
                <a:cs typeface="Bookman Old Style"/>
              </a:rPr>
              <a:t>62</a:t>
            </a:r>
            <a:r>
              <a:rPr lang="en-US" sz="2800" dirty="0">
                <a:solidFill>
                  <a:prstClr val="black"/>
                </a:solidFill>
                <a:cs typeface="Bookman Old Style"/>
              </a:rPr>
              <a:t> – “I do not know him”</a:t>
            </a:r>
            <a:endPar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endParaRPr>
          </a:p>
          <a:p>
            <a:pPr marL="457200" lvl="0" indent="-222250" defTabSz="457200">
              <a:buClr>
                <a:prstClr val="black"/>
              </a:buClr>
              <a:buSzPct val="100000"/>
              <a:buFont typeface="Arial" panose="020B0604020202020204" pitchFamily="34" charset="0"/>
              <a:buChar char="•"/>
              <a:defRPr/>
            </a:pP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John</a:t>
            </a:r>
            <a:r>
              <a:rPr kumimoji="0" sz="2800" b="0" i="0" u="none" strike="noStrike" kern="1200" cap="none" spc="-30" normalizeH="0" baseline="0" noProof="0" dirty="0">
                <a:ln>
                  <a:noFill/>
                </a:ln>
                <a:solidFill>
                  <a:prstClr val="black"/>
                </a:solidFill>
                <a:effectLst/>
                <a:uLnTx/>
                <a:uFillTx/>
                <a:latin typeface="Century Gothic" panose="020B0502020202020204"/>
                <a:ea typeface="+mn-ea"/>
                <a:cs typeface="Bookman Old Style"/>
              </a:rPr>
              <a:t> </a:t>
            </a:r>
            <a:r>
              <a:rPr kumimoji="0" sz="2800" b="0" i="0" u="none" strike="noStrike" kern="1200" cap="none" spc="-23" normalizeH="0" baseline="0" noProof="0" dirty="0">
                <a:ln>
                  <a:noFill/>
                </a:ln>
                <a:solidFill>
                  <a:prstClr val="black"/>
                </a:solidFill>
                <a:effectLst/>
                <a:uLnTx/>
                <a:uFillTx/>
                <a:latin typeface="Century Gothic" panose="020B0502020202020204"/>
                <a:ea typeface="+mn-ea"/>
                <a:cs typeface="Bookman Old Style"/>
              </a:rPr>
              <a:t>18:15-</a:t>
            </a: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18,</a:t>
            </a:r>
            <a:r>
              <a:rPr kumimoji="0" sz="2800" b="0" i="0" u="none" strike="noStrike" kern="1200" cap="none" spc="-19" normalizeH="0" baseline="0" noProof="0" dirty="0">
                <a:ln>
                  <a:noFill/>
                </a:ln>
                <a:solidFill>
                  <a:prstClr val="black"/>
                </a:solidFill>
                <a:effectLst/>
                <a:uLnTx/>
                <a:uFillTx/>
                <a:latin typeface="Century Gothic" panose="020B0502020202020204"/>
                <a:ea typeface="+mn-ea"/>
                <a:cs typeface="Bookman Old Style"/>
              </a:rPr>
              <a:t> </a:t>
            </a:r>
            <a:r>
              <a:rPr kumimoji="0" sz="2800" b="0" i="0" u="none" strike="noStrike" kern="1200" cap="none" spc="-23" normalizeH="0" baseline="0" noProof="0" dirty="0">
                <a:ln>
                  <a:noFill/>
                </a:ln>
                <a:solidFill>
                  <a:prstClr val="black"/>
                </a:solidFill>
                <a:effectLst/>
                <a:uLnTx/>
                <a:uFillTx/>
                <a:latin typeface="Century Gothic" panose="020B0502020202020204"/>
                <a:ea typeface="+mn-ea"/>
                <a:cs typeface="Bookman Old Style"/>
              </a:rPr>
              <a:t>25-</a:t>
            </a:r>
            <a:r>
              <a:rPr kumimoji="0" sz="2800" b="0" i="0" u="none" strike="noStrike" kern="1200" cap="none" spc="-19" normalizeH="0" baseline="0" noProof="0" dirty="0">
                <a:ln>
                  <a:noFill/>
                </a:ln>
                <a:solidFill>
                  <a:prstClr val="black"/>
                </a:solidFill>
                <a:effectLst/>
                <a:uLnTx/>
                <a:uFillTx/>
                <a:latin typeface="Century Gothic" panose="020B0502020202020204"/>
                <a:ea typeface="+mn-ea"/>
                <a:cs typeface="Bookman Old Style"/>
              </a:rPr>
              <a:t>27</a:t>
            </a:r>
            <a:r>
              <a:rPr lang="en-US" sz="2800" dirty="0">
                <a:solidFill>
                  <a:prstClr val="black"/>
                </a:solidFill>
                <a:cs typeface="Bookman Old Style"/>
              </a:rPr>
              <a:t> – “Peter again denied it”</a:t>
            </a:r>
            <a:endPar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endParaRPr>
          </a:p>
          <a:p>
            <a:pPr marL="9525" marR="0" lvl="0" algn="l" defTabSz="457200" rtl="0" eaLnBrk="1" fontAlgn="auto" latinLnBrk="0" hangingPunct="1">
              <a:buClr>
                <a:prstClr val="black"/>
              </a:buClr>
              <a:buSzPct val="100000"/>
              <a:tabLst>
                <a:tab pos="219551" algn="l"/>
              </a:tabLst>
              <a:defRPr/>
            </a:pP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It</a:t>
            </a:r>
            <a:r>
              <a:rPr kumimoji="0" sz="3200" b="1" i="0" u="none" strike="noStrike" kern="1200" cap="none" spc="-49"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began</a:t>
            </a:r>
            <a:r>
              <a:rPr kumimoji="0" sz="3200" b="1" i="0" u="none" strike="noStrike" kern="1200" cap="none" spc="-56"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earlier</a:t>
            </a:r>
            <a:r>
              <a:rPr kumimoji="0" sz="3200" b="1" i="0" u="none" strike="noStrike" kern="1200" cap="none" spc="-45"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0" normalizeH="0" baseline="0" noProof="0" dirty="0">
                <a:ln>
                  <a:noFill/>
                </a:ln>
                <a:solidFill>
                  <a:prstClr val="black"/>
                </a:solidFill>
                <a:effectLst/>
                <a:uLnTx/>
                <a:uFillTx/>
                <a:latin typeface="Century Gothic" panose="020B0502020202020204"/>
                <a:ea typeface="+mn-ea"/>
                <a:cs typeface="Corbel"/>
              </a:rPr>
              <a:t>that</a:t>
            </a:r>
            <a:r>
              <a:rPr kumimoji="0" sz="3200" b="1" i="0" u="none" strike="noStrike" kern="1200" cap="none" spc="-45" normalizeH="0" baseline="0" noProof="0" dirty="0">
                <a:ln>
                  <a:noFill/>
                </a:ln>
                <a:solidFill>
                  <a:prstClr val="black"/>
                </a:solidFill>
                <a:effectLst/>
                <a:uLnTx/>
                <a:uFillTx/>
                <a:latin typeface="Century Gothic" panose="020B0502020202020204"/>
                <a:ea typeface="+mn-ea"/>
                <a:cs typeface="Corbel"/>
              </a:rPr>
              <a:t> </a:t>
            </a:r>
            <a:r>
              <a:rPr kumimoji="0" sz="3200" b="1" i="0" u="none" strike="noStrike" kern="1200" cap="none" spc="-8" normalizeH="0" baseline="0" noProof="0" dirty="0">
                <a:ln>
                  <a:noFill/>
                </a:ln>
                <a:solidFill>
                  <a:prstClr val="black"/>
                </a:solidFill>
                <a:effectLst/>
                <a:uLnTx/>
                <a:uFillTx/>
                <a:latin typeface="Century Gothic" panose="020B0502020202020204"/>
                <a:ea typeface="+mn-ea"/>
                <a:cs typeface="Corbel"/>
              </a:rPr>
              <a:t>evening.</a:t>
            </a:r>
            <a:endParaRPr kumimoji="0" sz="2800" b="1" i="0" u="none" strike="noStrike" kern="1200" cap="none" spc="0" normalizeH="0" baseline="0" noProof="0" dirty="0">
              <a:ln>
                <a:noFill/>
              </a:ln>
              <a:solidFill>
                <a:prstClr val="black"/>
              </a:solidFill>
              <a:effectLst/>
              <a:uLnTx/>
              <a:uFillTx/>
              <a:latin typeface="Century Gothic" panose="020B0502020202020204"/>
              <a:ea typeface="+mn-ea"/>
              <a:cs typeface="Corbel"/>
            </a:endParaRPr>
          </a:p>
          <a:p>
            <a:pPr marL="457200" marR="428625" lvl="0" indent="-228600" algn="l" defTabSz="457200" rtl="0" eaLnBrk="1" fontAlgn="auto" latinLnBrk="0" hangingPunct="1">
              <a:buClr>
                <a:prstClr val="black"/>
              </a:buClr>
              <a:buSzPct val="100000"/>
              <a:buFont typeface="Arial" panose="020B0604020202020204" pitchFamily="34" charset="0"/>
              <a:buChar char="•"/>
              <a:tabLst/>
              <a:defRPr/>
            </a:pP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Mark</a:t>
            </a:r>
            <a:r>
              <a:rPr kumimoji="0" sz="2800" b="0" i="0" u="none" strike="noStrike" kern="1200" cap="none" spc="-41" normalizeH="0" baseline="0" noProof="0" dirty="0">
                <a:ln>
                  <a:noFill/>
                </a:ln>
                <a:solidFill>
                  <a:prstClr val="black"/>
                </a:solidFill>
                <a:effectLst/>
                <a:uLnTx/>
                <a:uFillTx/>
                <a:latin typeface="Century Gothic" panose="020B0502020202020204"/>
                <a:ea typeface="+mn-ea"/>
                <a:cs typeface="Bookman Old Style"/>
              </a:rPr>
              <a:t> </a:t>
            </a:r>
            <a:r>
              <a:rPr kumimoji="0" sz="2800" b="0" i="0" u="none" strike="noStrike" kern="1200" cap="none" spc="-8" normalizeH="0" baseline="0" noProof="0" dirty="0">
                <a:ln>
                  <a:noFill/>
                </a:ln>
                <a:solidFill>
                  <a:prstClr val="black"/>
                </a:solidFill>
                <a:effectLst/>
                <a:uLnTx/>
                <a:uFillTx/>
                <a:latin typeface="Century Gothic" panose="020B0502020202020204"/>
                <a:ea typeface="+mn-ea"/>
                <a:cs typeface="Bookman Old Style"/>
              </a:rPr>
              <a:t>14:26-</a:t>
            </a:r>
            <a:r>
              <a:rPr kumimoji="0"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31</a:t>
            </a:r>
            <a:r>
              <a:rPr kumimoji="0" lang="en-US" sz="2800" b="0" i="0" u="none" strike="noStrike" kern="1200" cap="none" spc="0" normalizeH="0" baseline="0" noProof="0" dirty="0">
                <a:ln>
                  <a:noFill/>
                </a:ln>
                <a:solidFill>
                  <a:prstClr val="black"/>
                </a:solidFill>
                <a:effectLst/>
                <a:uLnTx/>
                <a:uFillTx/>
                <a:latin typeface="Century Gothic" panose="020B0502020202020204"/>
                <a:ea typeface="+mn-ea"/>
                <a:cs typeface="Bookman Old Style"/>
              </a:rPr>
              <a:t> – “You will all fall away”</a:t>
            </a:r>
          </a:p>
          <a:p>
            <a:pPr marR="428625" lvl="0" algn="l" defTabSz="457200" rtl="0" eaLnBrk="1" fontAlgn="auto" latinLnBrk="0" hangingPunct="1">
              <a:buClr>
                <a:prstClr val="black"/>
              </a:buClr>
              <a:buSzPct val="100000"/>
              <a:tabLst/>
              <a:defRPr/>
            </a:pPr>
            <a:r>
              <a:rPr kumimoji="0" lang="en-US" sz="3200" b="1" i="0" u="none" strike="noStrike" kern="1200" cap="none" spc="0" normalizeH="0" baseline="0" noProof="0" dirty="0">
                <a:ln>
                  <a:noFill/>
                </a:ln>
                <a:solidFill>
                  <a:prstClr val="black"/>
                </a:solidFill>
                <a:effectLst/>
                <a:uLnTx/>
                <a:uFillTx/>
                <a:latin typeface="Century Gothic" panose="020B0502020202020204"/>
                <a:ea typeface="+mn-ea"/>
                <a:cs typeface="Corbel"/>
              </a:rPr>
              <a:t>This series of events shook Peter’s faith. Satan had a part but so did Peter.</a:t>
            </a:r>
            <a:endParaRPr kumimoji="0" sz="2800" b="1" i="0" u="none" strike="noStrike" kern="1200" cap="none" spc="0" normalizeH="0" baseline="0" noProof="0" dirty="0">
              <a:ln>
                <a:noFill/>
              </a:ln>
              <a:solidFill>
                <a:prstClr val="black"/>
              </a:solidFill>
              <a:effectLst/>
              <a:uLnTx/>
              <a:uFillTx/>
              <a:latin typeface="Century Gothic" panose="020B0502020202020204"/>
              <a:ea typeface="+mn-ea"/>
              <a:cs typeface="Corbel"/>
            </a:endParaRPr>
          </a:p>
        </p:txBody>
      </p:sp>
      <p:sp>
        <p:nvSpPr>
          <p:cNvPr id="4" name="Title 1">
            <a:extLst>
              <a:ext uri="{FF2B5EF4-FFF2-40B4-BE49-F238E27FC236}">
                <a16:creationId xmlns:a16="http://schemas.microsoft.com/office/drawing/2014/main" id="{D626DE46-A1FC-5AD4-0E1E-A8F91BBCEEDE}"/>
              </a:ext>
            </a:extLst>
          </p:cNvPr>
          <p:cNvSpPr txBox="1">
            <a:spLocks/>
          </p:cNvSpPr>
          <p:nvPr/>
        </p:nvSpPr>
        <p:spPr>
          <a:xfrm>
            <a:off x="457200" y="457200"/>
            <a:ext cx="8382000"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w="3175" cmpd="sng">
                  <a:noFill/>
                </a:ln>
                <a:solidFill>
                  <a:prstClr val="black"/>
                </a:solidFill>
                <a:effectLst/>
                <a:uLnTx/>
                <a:uFillTx/>
                <a:latin typeface="Century Gothic" panose="020B0502020202020204"/>
                <a:ea typeface="+mj-ea"/>
                <a:cs typeface="+mj-cs"/>
              </a:rPr>
              <a:t>Causes Of Peter’s Denial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1371600"/>
            <a:ext cx="8260080" cy="4615205"/>
          </a:xfrm>
          <a:prstGeom prst="rect">
            <a:avLst/>
          </a:prstGeom>
        </p:spPr>
        <p:txBody>
          <a:bodyPr vert="horz" wrap="square" lIns="0" tIns="59531" rIns="0" bIns="0" rtlCol="0">
            <a:spAutoFit/>
          </a:bodyPr>
          <a:lstStyle/>
          <a:p>
            <a:pPr marL="9525" marR="118110" lvl="0" algn="l" defTabSz="457200" rtl="0" eaLnBrk="1" fontAlgn="auto" latinLnBrk="0" hangingPunct="1">
              <a:buClrTx/>
              <a:buSzPct val="78947"/>
              <a:defRPr/>
            </a:pPr>
            <a:r>
              <a:rPr kumimoji="0" lang="en-US" sz="3200" b="1" i="0" u="none" strike="noStrike" kern="1200" cap="none" spc="0" normalizeH="0" baseline="0" noProof="0" dirty="0">
                <a:ln>
                  <a:noFill/>
                </a:ln>
                <a:effectLst/>
                <a:uLnTx/>
                <a:uFillTx/>
                <a:ea typeface="+mn-ea"/>
                <a:cs typeface="Corbel"/>
              </a:rPr>
              <a:t>Following Jesus’s resurrection, Peter reasserts his faith in Jesus</a:t>
            </a:r>
            <a:endParaRPr kumimoji="0" lang="en-US" sz="2800" b="1" i="0" u="none" strike="noStrike" kern="1200" cap="none" spc="0" normalizeH="0" baseline="0" noProof="0" dirty="0">
              <a:ln>
                <a:noFill/>
              </a:ln>
              <a:effectLst/>
              <a:uLnTx/>
              <a:uFillTx/>
              <a:ea typeface="+mn-ea"/>
              <a:cs typeface="Corbel"/>
            </a:endParaRPr>
          </a:p>
          <a:p>
            <a:pPr marL="465138" marR="118110" lvl="1" indent="-196850" defTabSz="457200">
              <a:buSzPct val="78947"/>
              <a:buFontTx/>
              <a:buChar char="•"/>
              <a:defRPr/>
            </a:pPr>
            <a:r>
              <a:rPr kumimoji="0" sz="2800" i="0" u="none" strike="noStrike" kern="1200" cap="none" spc="0" normalizeH="0" baseline="0" noProof="0" dirty="0">
                <a:ln>
                  <a:noFill/>
                </a:ln>
                <a:effectLst/>
                <a:uLnTx/>
                <a:uFillTx/>
                <a:ea typeface="+mn-ea"/>
                <a:cs typeface="Bookman Old Style"/>
              </a:rPr>
              <a:t>John</a:t>
            </a:r>
            <a:r>
              <a:rPr kumimoji="0" sz="2800" i="0" u="none" strike="noStrike" kern="1200" cap="none" spc="-60" normalizeH="0" baseline="0" noProof="0" dirty="0">
                <a:ln>
                  <a:noFill/>
                </a:ln>
                <a:effectLst/>
                <a:uLnTx/>
                <a:uFillTx/>
                <a:ea typeface="+mn-ea"/>
                <a:cs typeface="Bookman Old Style"/>
              </a:rPr>
              <a:t> </a:t>
            </a:r>
            <a:r>
              <a:rPr kumimoji="0" sz="2800" i="0" u="none" strike="noStrike" kern="1200" cap="none" spc="-23" normalizeH="0" baseline="0" noProof="0" dirty="0">
                <a:ln>
                  <a:noFill/>
                </a:ln>
                <a:effectLst/>
                <a:uLnTx/>
                <a:uFillTx/>
                <a:ea typeface="+mn-ea"/>
                <a:cs typeface="Bookman Old Style"/>
              </a:rPr>
              <a:t>21:15-</a:t>
            </a:r>
            <a:r>
              <a:rPr kumimoji="0" sz="2800" i="0" u="none" strike="noStrike" kern="1200" cap="none" spc="0" normalizeH="0" baseline="0" noProof="0" dirty="0">
                <a:ln>
                  <a:noFill/>
                </a:ln>
                <a:effectLst/>
                <a:uLnTx/>
                <a:uFillTx/>
                <a:ea typeface="+mn-ea"/>
                <a:cs typeface="Bookman Old Style"/>
              </a:rPr>
              <a:t>19</a:t>
            </a:r>
            <a:r>
              <a:rPr kumimoji="0" lang="en-US" sz="2800" i="0" u="none" strike="noStrike" kern="1200" cap="none" spc="0" normalizeH="0" baseline="0" noProof="0" dirty="0">
                <a:ln>
                  <a:noFill/>
                </a:ln>
                <a:effectLst/>
                <a:uLnTx/>
                <a:uFillTx/>
                <a:ea typeface="+mn-ea"/>
                <a:cs typeface="Bookman Old Style"/>
              </a:rPr>
              <a:t> – “you know that I love you”</a:t>
            </a:r>
            <a:endParaRPr kumimoji="0" sz="2800" i="0" u="none" strike="noStrike" kern="1200" cap="none" spc="0" normalizeH="0" baseline="0" noProof="0" dirty="0">
              <a:ln>
                <a:noFill/>
              </a:ln>
              <a:effectLst/>
              <a:uLnTx/>
              <a:uFillTx/>
              <a:ea typeface="+mn-ea"/>
              <a:cs typeface="Corbel"/>
            </a:endParaRPr>
          </a:p>
          <a:p>
            <a:pPr marL="465138" marR="295275" lvl="0" indent="-257175" algn="l" defTabSz="457200" rtl="0" eaLnBrk="1" fontAlgn="auto" latinLnBrk="0" hangingPunct="1">
              <a:buClrTx/>
              <a:buSzPct val="78947"/>
              <a:buFontTx/>
              <a:buChar char="•"/>
              <a:defRPr/>
            </a:pPr>
            <a:r>
              <a:rPr kumimoji="0" lang="en-US" sz="2800" i="0" u="none" strike="noStrike" kern="1200" cap="none" spc="0" normalizeH="0" baseline="0" noProof="0" dirty="0">
                <a:ln>
                  <a:noFill/>
                </a:ln>
                <a:effectLst/>
                <a:uLnTx/>
                <a:uFillTx/>
                <a:ea typeface="+mn-ea"/>
                <a:cs typeface="Corbel"/>
              </a:rPr>
              <a:t>Then, following Jesus’ ascension, </a:t>
            </a:r>
            <a:r>
              <a:rPr kumimoji="0" sz="2800" i="0" u="none" strike="noStrike" kern="1200" cap="none" spc="0" normalizeH="0" baseline="0" noProof="0" dirty="0">
                <a:ln>
                  <a:noFill/>
                </a:ln>
                <a:effectLst/>
                <a:uLnTx/>
                <a:uFillTx/>
                <a:ea typeface="+mn-ea"/>
                <a:cs typeface="Corbel"/>
              </a:rPr>
              <a:t>Peter</a:t>
            </a:r>
            <a:r>
              <a:rPr kumimoji="0" sz="2800" i="0" u="none" strike="noStrike" kern="1200" cap="none" spc="-53"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bec</a:t>
            </a:r>
            <a:r>
              <a:rPr kumimoji="0" lang="en-US" sz="2800" i="0" u="none" strike="noStrike" kern="1200" cap="none" spc="0" normalizeH="0" baseline="0" noProof="0" dirty="0">
                <a:ln>
                  <a:noFill/>
                </a:ln>
                <a:effectLst/>
                <a:uLnTx/>
                <a:uFillTx/>
                <a:ea typeface="+mn-ea"/>
                <a:cs typeface="Corbel"/>
              </a:rPr>
              <a:t>a</a:t>
            </a:r>
            <a:r>
              <a:rPr kumimoji="0" sz="2800" i="0" u="none" strike="noStrike" kern="1200" cap="none" spc="0" normalizeH="0" baseline="0" noProof="0" dirty="0">
                <a:ln>
                  <a:noFill/>
                </a:ln>
                <a:effectLst/>
                <a:uLnTx/>
                <a:uFillTx/>
                <a:ea typeface="+mn-ea"/>
                <a:cs typeface="Corbel"/>
              </a:rPr>
              <a:t>me</a:t>
            </a:r>
            <a:r>
              <a:rPr kumimoji="0" sz="2800" i="0" u="none" strike="noStrike" kern="1200" cap="none" spc="-64"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a</a:t>
            </a:r>
            <a:r>
              <a:rPr kumimoji="0" sz="2800" i="0" u="none" strike="noStrike" kern="1200" cap="none" spc="-41"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bold</a:t>
            </a:r>
            <a:r>
              <a:rPr kumimoji="0" sz="2800" i="0" u="none" strike="noStrike" kern="1200" cap="none" spc="-41" normalizeH="0" baseline="0" noProof="0" dirty="0">
                <a:ln>
                  <a:noFill/>
                </a:ln>
                <a:effectLst/>
                <a:uLnTx/>
                <a:uFillTx/>
                <a:ea typeface="+mn-ea"/>
                <a:cs typeface="Corbel"/>
              </a:rPr>
              <a:t> </a:t>
            </a:r>
            <a:r>
              <a:rPr kumimoji="0" sz="2800" i="0" u="none" strike="noStrike" kern="1200" cap="none" spc="-8" normalizeH="0" baseline="0" noProof="0" dirty="0">
                <a:ln>
                  <a:noFill/>
                </a:ln>
                <a:effectLst/>
                <a:uLnTx/>
                <a:uFillTx/>
                <a:ea typeface="+mn-ea"/>
                <a:cs typeface="Corbel"/>
              </a:rPr>
              <a:t>leader,</a:t>
            </a:r>
            <a:r>
              <a:rPr kumimoji="0" sz="2800" i="0" u="none" strike="noStrike" kern="1200" cap="none" spc="-60" normalizeH="0" baseline="0" noProof="0" dirty="0">
                <a:ln>
                  <a:noFill/>
                </a:ln>
                <a:effectLst/>
                <a:uLnTx/>
                <a:uFillTx/>
                <a:ea typeface="+mn-ea"/>
                <a:cs typeface="Corbel"/>
              </a:rPr>
              <a:t> </a:t>
            </a:r>
            <a:r>
              <a:rPr kumimoji="0" sz="2800" i="0" u="none" strike="noStrike" kern="1200" cap="none" spc="-8" normalizeH="0" baseline="0" noProof="0" dirty="0">
                <a:ln>
                  <a:noFill/>
                </a:ln>
                <a:effectLst/>
                <a:uLnTx/>
                <a:uFillTx/>
                <a:ea typeface="+mn-ea"/>
                <a:cs typeface="Corbel"/>
              </a:rPr>
              <a:t>faithfully </a:t>
            </a:r>
            <a:r>
              <a:rPr kumimoji="0" sz="2800" i="0" u="none" strike="noStrike" kern="1200" cap="none" spc="0" normalizeH="0" baseline="0" noProof="0" dirty="0">
                <a:ln>
                  <a:noFill/>
                </a:ln>
                <a:effectLst/>
                <a:uLnTx/>
                <a:uFillTx/>
                <a:ea typeface="+mn-ea"/>
                <a:cs typeface="Corbel"/>
              </a:rPr>
              <a:t>defending</a:t>
            </a:r>
            <a:r>
              <a:rPr kumimoji="0" sz="2800" i="0" u="none" strike="noStrike" kern="1200" cap="none" spc="-45" normalizeH="0" baseline="0" noProof="0" dirty="0">
                <a:ln>
                  <a:noFill/>
                </a:ln>
                <a:effectLst/>
                <a:uLnTx/>
                <a:uFillTx/>
                <a:ea typeface="+mn-ea"/>
                <a:cs typeface="Corbel"/>
              </a:rPr>
              <a:t> </a:t>
            </a:r>
            <a:r>
              <a:rPr kumimoji="0" lang="en-US" sz="2800" i="0" u="none" strike="noStrike" kern="1200" cap="none" spc="0" normalizeH="0" baseline="0" noProof="0" dirty="0">
                <a:ln>
                  <a:noFill/>
                </a:ln>
                <a:effectLst/>
                <a:uLnTx/>
                <a:uFillTx/>
                <a:ea typeface="+mn-ea"/>
                <a:cs typeface="Corbel"/>
              </a:rPr>
              <a:t>the</a:t>
            </a:r>
            <a:r>
              <a:rPr kumimoji="0" sz="2800" i="0" u="none" strike="noStrike" kern="1200" cap="none" spc="-23"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Lord</a:t>
            </a:r>
            <a:r>
              <a:rPr kumimoji="0" sz="2800" i="0" u="none" strike="noStrike" kern="1200" cap="none" spc="-30"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throughout</a:t>
            </a:r>
            <a:r>
              <a:rPr kumimoji="0" sz="2800" i="0" u="none" strike="noStrike" kern="1200" cap="none" spc="-34"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his</a:t>
            </a:r>
            <a:r>
              <a:rPr kumimoji="0" sz="2800" i="0" u="none" strike="noStrike" kern="1200" cap="none" spc="-19" normalizeH="0" baseline="0" noProof="0" dirty="0">
                <a:ln>
                  <a:noFill/>
                </a:ln>
                <a:effectLst/>
                <a:uLnTx/>
                <a:uFillTx/>
                <a:ea typeface="+mn-ea"/>
                <a:cs typeface="Corbel"/>
              </a:rPr>
              <a:t> </a:t>
            </a:r>
            <a:r>
              <a:rPr kumimoji="0" sz="2800" i="0" u="none" strike="noStrike" kern="1200" cap="none" spc="0" normalizeH="0" baseline="0" noProof="0" dirty="0">
                <a:ln>
                  <a:noFill/>
                </a:ln>
                <a:effectLst/>
                <a:uLnTx/>
                <a:uFillTx/>
                <a:ea typeface="+mn-ea"/>
                <a:cs typeface="Corbel"/>
              </a:rPr>
              <a:t>life</a:t>
            </a:r>
            <a:r>
              <a:rPr kumimoji="0" lang="en-US" sz="2800" i="0" u="none" strike="noStrike" kern="1200" cap="none" spc="0" normalizeH="0" baseline="0" noProof="0" dirty="0">
                <a:ln>
                  <a:noFill/>
                </a:ln>
                <a:effectLst/>
                <a:uLnTx/>
                <a:uFillTx/>
                <a:ea typeface="+mn-ea"/>
                <a:cs typeface="Corbel"/>
              </a:rPr>
              <a:t> (mostly)</a:t>
            </a:r>
            <a:r>
              <a:rPr kumimoji="0" sz="2800" i="0" u="none" strike="noStrike" kern="1200" cap="none" spc="-8" normalizeH="0" baseline="0" noProof="0" dirty="0">
                <a:ln>
                  <a:noFill/>
                </a:ln>
                <a:effectLst/>
                <a:uLnTx/>
                <a:uFillTx/>
                <a:ea typeface="+mn-ea"/>
                <a:cs typeface="Corbel"/>
              </a:rPr>
              <a:t>.</a:t>
            </a:r>
            <a:endParaRPr kumimoji="0" lang="en-US" sz="2800" i="0" u="none" strike="noStrike" kern="1200" cap="none" spc="-8" normalizeH="0" baseline="0" noProof="0" dirty="0">
              <a:ln>
                <a:noFill/>
              </a:ln>
              <a:effectLst/>
              <a:uLnTx/>
              <a:uFillTx/>
              <a:ea typeface="+mn-ea"/>
              <a:cs typeface="Corbel"/>
            </a:endParaRPr>
          </a:p>
          <a:p>
            <a:pPr marL="922338" marR="295275" lvl="1" indent="-257175" defTabSz="457200">
              <a:buSzPct val="78947"/>
              <a:buFontTx/>
              <a:buChar char="•"/>
              <a:defRPr/>
            </a:pPr>
            <a:r>
              <a:rPr lang="en-US" sz="2800" spc="-8" dirty="0">
                <a:cs typeface="Corbel"/>
              </a:rPr>
              <a:t>cf. Galatians 2:11-14 – “he stood condemned”</a:t>
            </a:r>
            <a:endParaRPr kumimoji="0" sz="2800" i="0" u="none" strike="noStrike" kern="1200" cap="none" spc="0" normalizeH="0" baseline="0" noProof="0" dirty="0">
              <a:ln>
                <a:noFill/>
              </a:ln>
              <a:effectLst/>
              <a:uLnTx/>
              <a:uFillTx/>
              <a:ea typeface="+mn-ea"/>
              <a:cs typeface="Corbel"/>
            </a:endParaRPr>
          </a:p>
          <a:p>
            <a:pPr marL="9525" marR="789623" lvl="0" algn="l" defTabSz="457200" rtl="0" eaLnBrk="1" fontAlgn="auto" latinLnBrk="0" hangingPunct="1">
              <a:buClrTx/>
              <a:buSzPct val="78947"/>
              <a:defRPr/>
            </a:pPr>
            <a:r>
              <a:rPr kumimoji="0" sz="3200" b="1" i="0" u="none" strike="noStrike" kern="1200" cap="none" spc="-15" normalizeH="0" baseline="0" noProof="0" dirty="0">
                <a:ln>
                  <a:noFill/>
                </a:ln>
                <a:effectLst/>
                <a:uLnTx/>
                <a:uFillTx/>
                <a:ea typeface="+mn-ea"/>
                <a:cs typeface="Corbel"/>
              </a:rPr>
              <a:t>W</a:t>
            </a:r>
            <a:r>
              <a:rPr kumimoji="0" lang="en-US" sz="3200" b="1" i="0" u="none" strike="noStrike" kern="1200" cap="none" spc="-15" normalizeH="0" baseline="0" noProof="0" dirty="0">
                <a:ln>
                  <a:noFill/>
                </a:ln>
                <a:effectLst/>
                <a:uLnTx/>
                <a:uFillTx/>
                <a:ea typeface="+mn-ea"/>
                <a:cs typeface="Corbel"/>
              </a:rPr>
              <a:t>hat</a:t>
            </a:r>
            <a:r>
              <a:rPr kumimoji="0" sz="3200" b="1" i="0" u="none" strike="noStrike" kern="1200" cap="none" spc="-49"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can</a:t>
            </a:r>
            <a:r>
              <a:rPr kumimoji="0" sz="3200" b="1" i="0" u="none" strike="noStrike" kern="1200" cap="none" spc="-34"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we</a:t>
            </a:r>
            <a:r>
              <a:rPr kumimoji="0" sz="3200" b="1" i="0" u="none" strike="noStrike" kern="1200" cap="none" spc="-34"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learn</a:t>
            </a:r>
            <a:r>
              <a:rPr kumimoji="0" sz="3200" b="1" i="0" u="none" strike="noStrike" kern="1200" cap="none" spc="-34"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from</a:t>
            </a:r>
            <a:r>
              <a:rPr kumimoji="0" sz="3200" b="1" i="0" u="none" strike="noStrike" kern="1200" cap="none" spc="-49" normalizeH="0" baseline="0" noProof="0" dirty="0">
                <a:ln>
                  <a:noFill/>
                </a:ln>
                <a:effectLst/>
                <a:uLnTx/>
                <a:uFillTx/>
                <a:ea typeface="+mn-ea"/>
                <a:cs typeface="Corbel"/>
              </a:rPr>
              <a:t> </a:t>
            </a:r>
            <a:r>
              <a:rPr kumimoji="0" sz="3200" b="1" i="0" u="none" strike="noStrike" kern="1200" cap="none" spc="-8" normalizeH="0" baseline="0" noProof="0" dirty="0">
                <a:ln>
                  <a:noFill/>
                </a:ln>
                <a:effectLst/>
                <a:uLnTx/>
                <a:uFillTx/>
                <a:ea typeface="+mn-ea"/>
                <a:cs typeface="Corbel"/>
              </a:rPr>
              <a:t>Peter</a:t>
            </a:r>
            <a:r>
              <a:rPr kumimoji="0" sz="3200" b="1" i="0" u="none" strike="noStrike" kern="1200" cap="none" spc="-34"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to</a:t>
            </a:r>
            <a:r>
              <a:rPr kumimoji="0" sz="3200" b="1" i="0" u="none" strike="noStrike" kern="1200" cap="none" spc="-34"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keep</a:t>
            </a:r>
            <a:r>
              <a:rPr kumimoji="0" sz="3200" b="1" i="0" u="none" strike="noStrike" kern="1200" cap="none" spc="-34" normalizeH="0" baseline="0" noProof="0" dirty="0">
                <a:ln>
                  <a:noFill/>
                </a:ln>
                <a:effectLst/>
                <a:uLnTx/>
                <a:uFillTx/>
                <a:ea typeface="+mn-ea"/>
                <a:cs typeface="Corbel"/>
              </a:rPr>
              <a:t> </a:t>
            </a:r>
            <a:r>
              <a:rPr kumimoji="0" sz="3200" b="1" i="0" u="none" strike="noStrike" kern="1200" cap="none" spc="0" normalizeH="0" baseline="0" noProof="0" dirty="0">
                <a:ln>
                  <a:noFill/>
                </a:ln>
                <a:effectLst/>
                <a:uLnTx/>
                <a:uFillTx/>
                <a:ea typeface="+mn-ea"/>
                <a:cs typeface="Corbel"/>
              </a:rPr>
              <a:t>us</a:t>
            </a:r>
            <a:r>
              <a:rPr kumimoji="0" sz="3200" b="1" i="0" u="none" strike="noStrike" kern="1200" cap="none" spc="-45" normalizeH="0" baseline="0" noProof="0" dirty="0">
                <a:ln>
                  <a:noFill/>
                </a:ln>
                <a:effectLst/>
                <a:uLnTx/>
                <a:uFillTx/>
                <a:ea typeface="+mn-ea"/>
                <a:cs typeface="Corbel"/>
              </a:rPr>
              <a:t> </a:t>
            </a:r>
            <a:r>
              <a:rPr kumimoji="0" sz="3200" b="1" i="0" u="none" strike="noStrike" kern="1200" cap="none" spc="-15" normalizeH="0" baseline="0" noProof="0" dirty="0">
                <a:ln>
                  <a:noFill/>
                </a:ln>
                <a:effectLst/>
                <a:uLnTx/>
                <a:uFillTx/>
                <a:ea typeface="+mn-ea"/>
                <a:cs typeface="Corbel"/>
              </a:rPr>
              <a:t>from </a:t>
            </a:r>
            <a:r>
              <a:rPr kumimoji="0" sz="3200" b="1" i="0" u="none" strike="noStrike" kern="1200" cap="none" spc="-8" normalizeH="0" baseline="0" noProof="0" dirty="0">
                <a:ln>
                  <a:noFill/>
                </a:ln>
                <a:effectLst/>
                <a:uLnTx/>
                <a:uFillTx/>
                <a:ea typeface="+mn-ea"/>
                <a:cs typeface="Corbel"/>
              </a:rPr>
              <a:t>denying</a:t>
            </a:r>
            <a:r>
              <a:rPr kumimoji="0" sz="3200" b="1" i="0" u="none" strike="noStrike" kern="1200" cap="none" spc="-105" normalizeH="0" baseline="0" noProof="0" dirty="0">
                <a:ln>
                  <a:noFill/>
                </a:ln>
                <a:effectLst/>
                <a:uLnTx/>
                <a:uFillTx/>
                <a:ea typeface="+mn-ea"/>
                <a:cs typeface="Corbel"/>
              </a:rPr>
              <a:t> </a:t>
            </a:r>
            <a:r>
              <a:rPr kumimoji="0" sz="3200" b="1" i="0" u="none" strike="noStrike" kern="1200" cap="none" spc="-8" normalizeH="0" baseline="0" noProof="0" dirty="0">
                <a:ln>
                  <a:noFill/>
                </a:ln>
                <a:effectLst/>
                <a:uLnTx/>
                <a:uFillTx/>
                <a:ea typeface="+mn-ea"/>
                <a:cs typeface="Corbel"/>
              </a:rPr>
              <a:t>Jesus?</a:t>
            </a:r>
            <a:endParaRPr kumimoji="0" sz="2800" b="1" i="0" u="none" strike="noStrike" kern="1200" cap="none" spc="0" normalizeH="0" baseline="0" noProof="0" dirty="0">
              <a:ln>
                <a:noFill/>
              </a:ln>
              <a:effectLst/>
              <a:uLnTx/>
              <a:uFillTx/>
              <a:ea typeface="+mn-ea"/>
              <a:cs typeface="Corbel"/>
            </a:endParaRPr>
          </a:p>
        </p:txBody>
      </p:sp>
      <p:sp>
        <p:nvSpPr>
          <p:cNvPr id="4" name="Title 1">
            <a:extLst>
              <a:ext uri="{FF2B5EF4-FFF2-40B4-BE49-F238E27FC236}">
                <a16:creationId xmlns:a16="http://schemas.microsoft.com/office/drawing/2014/main" id="{3F9801FB-DB5A-B7A1-E39C-109B98085B90}"/>
              </a:ext>
            </a:extLst>
          </p:cNvPr>
          <p:cNvSpPr txBox="1">
            <a:spLocks/>
          </p:cNvSpPr>
          <p:nvPr/>
        </p:nvSpPr>
        <p:spPr>
          <a:xfrm>
            <a:off x="457200" y="457200"/>
            <a:ext cx="8382000"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w="3175" cmpd="sng">
                  <a:noFill/>
                </a:ln>
                <a:solidFill>
                  <a:prstClr val="black"/>
                </a:solidFill>
                <a:effectLst/>
                <a:uLnTx/>
                <a:uFillTx/>
                <a:latin typeface="Century Gothic" panose="020B0502020202020204"/>
                <a:ea typeface="+mj-ea"/>
                <a:cs typeface="+mj-cs"/>
              </a:rPr>
              <a:t>Causes Of Peter’s Denial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457200"/>
            <a:ext cx="7192496" cy="624690"/>
          </a:xfrm>
          <a:prstGeom prst="rect">
            <a:avLst/>
          </a:prstGeom>
        </p:spPr>
        <p:txBody>
          <a:bodyPr vert="horz" wrap="square" lIns="0" tIns="9049" rIns="0" bIns="0" rtlCol="0">
            <a:spAutoFit/>
          </a:bodyPr>
          <a:lstStyle/>
          <a:p>
            <a:pPr marL="9525">
              <a:spcBef>
                <a:spcPts val="71"/>
              </a:spcBef>
            </a:pPr>
            <a:r>
              <a:rPr sz="4000" b="1" cap="none" dirty="0"/>
              <a:t>W</a:t>
            </a:r>
            <a:r>
              <a:rPr lang="en-US" sz="4000" b="1" cap="none" dirty="0"/>
              <a:t>hy</a:t>
            </a:r>
            <a:r>
              <a:rPr sz="4000" b="1" cap="none" spc="-83" dirty="0"/>
              <a:t> </a:t>
            </a:r>
            <a:r>
              <a:rPr sz="4000" b="1" cap="none" dirty="0"/>
              <a:t>did</a:t>
            </a:r>
            <a:r>
              <a:rPr sz="4000" b="1" cap="none" spc="-71" dirty="0"/>
              <a:t> </a:t>
            </a:r>
            <a:r>
              <a:rPr sz="4000" b="1" cap="none" spc="-15" dirty="0"/>
              <a:t>Peter</a:t>
            </a:r>
            <a:r>
              <a:rPr sz="4000" b="1" cap="none" spc="-71" dirty="0"/>
              <a:t> </a:t>
            </a:r>
            <a:r>
              <a:rPr sz="4000" b="1" cap="none" dirty="0"/>
              <a:t>deny</a:t>
            </a:r>
            <a:r>
              <a:rPr sz="4000" b="1" cap="none" spc="-124" dirty="0"/>
              <a:t> </a:t>
            </a:r>
            <a:r>
              <a:rPr sz="4000" b="1" cap="none" spc="-8" dirty="0"/>
              <a:t>Jesus?</a:t>
            </a:r>
          </a:p>
        </p:txBody>
      </p:sp>
      <p:sp>
        <p:nvSpPr>
          <p:cNvPr id="3" name="object 3"/>
          <p:cNvSpPr txBox="1"/>
          <p:nvPr/>
        </p:nvSpPr>
        <p:spPr>
          <a:xfrm>
            <a:off x="457200" y="1371600"/>
            <a:ext cx="8468201" cy="4857580"/>
          </a:xfrm>
          <a:prstGeom prst="rect">
            <a:avLst/>
          </a:prstGeom>
        </p:spPr>
        <p:txBody>
          <a:bodyPr vert="horz" wrap="square" lIns="0" tIns="55721" rIns="0" bIns="0" rtlCol="0">
            <a:spAutoFit/>
          </a:bodyPr>
          <a:lstStyle/>
          <a:p>
            <a:pPr marL="225425" marR="0" lvl="0" indent="-225425" algn="l" defTabSz="457200" rtl="0" eaLnBrk="1" fontAlgn="auto" latinLnBrk="0" hangingPunct="1">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He</a:t>
            </a:r>
            <a:r>
              <a:rPr kumimoji="0" sz="3200" b="1" i="0" strike="noStrike" kern="1200" cap="none" spc="-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was</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overconfident</a:t>
            </a:r>
            <a:endParaRPr kumimoji="0" sz="2800" b="1" i="0" strike="noStrike" kern="1200" cap="none" spc="0" normalizeH="0" baseline="0" noProof="0" dirty="0">
              <a:ln>
                <a:noFill/>
              </a:ln>
              <a:effectLst/>
              <a:uLnTx/>
              <a:uFillTx/>
              <a:ea typeface="+mn-ea"/>
              <a:cs typeface="Corbel"/>
            </a:endParaRPr>
          </a:p>
          <a:p>
            <a:pPr marL="465138" marR="3810" lvl="0" indent="-255588" algn="l" defTabSz="457200" rtl="0" eaLnBrk="1" fontAlgn="auto" latinLnBrk="0" hangingPunct="1">
              <a:buClr>
                <a:schemeClr val="tx1"/>
              </a:buClr>
              <a:buSzPct val="100000"/>
              <a:buFontTx/>
              <a:buChar char="•"/>
              <a:defRPr/>
            </a:pPr>
            <a:r>
              <a:rPr kumimoji="0" sz="2800" i="0" strike="noStrike" kern="1200" cap="none" spc="0" normalizeH="0" baseline="0" noProof="0" dirty="0">
                <a:ln>
                  <a:noFill/>
                </a:ln>
                <a:effectLst/>
                <a:uLnTx/>
                <a:uFillTx/>
                <a:ea typeface="+mn-ea"/>
                <a:cs typeface="Bookman Old Style"/>
              </a:rPr>
              <a:t>Mark</a:t>
            </a:r>
            <a:r>
              <a:rPr kumimoji="0" sz="2800" i="0" strike="noStrike" kern="1200" cap="none" spc="-23"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14:27-</a:t>
            </a:r>
            <a:r>
              <a:rPr kumimoji="0" sz="2800" i="0" strike="noStrike" kern="1200" cap="none" spc="0" normalizeH="0" baseline="0" noProof="0" dirty="0">
                <a:ln>
                  <a:noFill/>
                </a:ln>
                <a:effectLst/>
                <a:uLnTx/>
                <a:uFillTx/>
                <a:ea typeface="+mn-ea"/>
                <a:cs typeface="Bookman Old Style"/>
              </a:rPr>
              <a:t>29</a:t>
            </a:r>
            <a:r>
              <a:rPr kumimoji="0" lang="en-US" sz="2800" i="0" strike="noStrike" kern="1200" cap="none" spc="0" normalizeH="0" baseline="0" noProof="0" dirty="0">
                <a:ln>
                  <a:noFill/>
                </a:ln>
                <a:effectLst/>
                <a:uLnTx/>
                <a:uFillTx/>
                <a:ea typeface="+mn-ea"/>
                <a:cs typeface="Bookman Old Style"/>
              </a:rPr>
              <a:t> – “If I must die with you, I will not deny you”</a:t>
            </a:r>
          </a:p>
          <a:p>
            <a:pPr marL="465138" marR="3810" lvl="0" indent="-255588" algn="l" defTabSz="457200" rtl="0" eaLnBrk="1" fontAlgn="auto" latinLnBrk="0" hangingPunct="1">
              <a:buClr>
                <a:schemeClr val="tx1"/>
              </a:buClr>
              <a:buSzPct val="100000"/>
              <a:buFontTx/>
              <a:buChar char="•"/>
              <a:defRPr/>
            </a:pPr>
            <a:r>
              <a:rPr kumimoji="0" lang="en-US" sz="2800" i="0" strike="noStrike" kern="1200" cap="none" spc="0" normalizeH="0" baseline="0" noProof="0" dirty="0">
                <a:ln>
                  <a:noFill/>
                </a:ln>
                <a:effectLst/>
                <a:uLnTx/>
                <a:uFillTx/>
                <a:ea typeface="+mn-ea"/>
                <a:cs typeface="Corbel"/>
              </a:rPr>
              <a:t>Even after </a:t>
            </a:r>
            <a:r>
              <a:rPr kumimoji="0" sz="2800" i="0" strike="noStrike" kern="1200" cap="none" spc="0" normalizeH="0" baseline="0" noProof="0" dirty="0">
                <a:ln>
                  <a:noFill/>
                </a:ln>
                <a:effectLst/>
                <a:uLnTx/>
                <a:uFillTx/>
                <a:ea typeface="+mn-ea"/>
                <a:cs typeface="Corbel"/>
              </a:rPr>
              <a:t>Jesus</a:t>
            </a:r>
            <a:r>
              <a:rPr kumimoji="0" sz="2800" i="0" strike="noStrike" kern="1200" cap="none" spc="-4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told</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him</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what</a:t>
            </a:r>
            <a:r>
              <a:rPr kumimoji="0" sz="2800" i="0" strike="noStrike" kern="1200" cap="none" spc="-30"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would happen</a:t>
            </a:r>
            <a:r>
              <a:rPr kumimoji="0" lang="en-US" sz="2800" i="0" strike="noStrike" kern="1200" cap="none" spc="-8" normalizeH="0" baseline="0" noProof="0" dirty="0">
                <a:ln>
                  <a:noFill/>
                </a:ln>
                <a:effectLst/>
                <a:uLnTx/>
                <a:uFillTx/>
                <a:ea typeface="+mn-ea"/>
                <a:cs typeface="Corbel"/>
              </a:rPr>
              <a:t>, he continued in his overconfidence (as did the others)</a:t>
            </a:r>
            <a:r>
              <a:rPr lang="en-US" sz="2800" spc="-8" dirty="0">
                <a:cs typeface="Corbel"/>
              </a:rPr>
              <a:t>.</a:t>
            </a:r>
            <a:endParaRPr kumimoji="0" sz="2800" i="0" strike="noStrike" kern="1200" cap="none" spc="0" normalizeH="0" baseline="0" noProof="0" dirty="0">
              <a:ln>
                <a:noFill/>
              </a:ln>
              <a:effectLst/>
              <a:uLnTx/>
              <a:uFillTx/>
              <a:ea typeface="+mn-ea"/>
              <a:cs typeface="Corbel"/>
            </a:endParaRPr>
          </a:p>
          <a:p>
            <a:pPr marL="465138" marR="126683" lvl="0" indent="-255588" defTabSz="457200">
              <a:buClr>
                <a:schemeClr val="tx1"/>
              </a:buClr>
              <a:buSzPct val="100000"/>
              <a:buFontTx/>
              <a:buChar char="•"/>
              <a:defRPr/>
            </a:pPr>
            <a:r>
              <a:rPr kumimoji="0" sz="2800" i="0" strike="noStrike" kern="1200" cap="none" spc="0" normalizeH="0" baseline="0" noProof="0" dirty="0">
                <a:ln>
                  <a:noFill/>
                </a:ln>
                <a:effectLst/>
                <a:uLnTx/>
                <a:uFillTx/>
                <a:ea typeface="+mn-ea"/>
                <a:cs typeface="Corbel"/>
              </a:rPr>
              <a:t>Peter</a:t>
            </a:r>
            <a:r>
              <a:rPr kumimoji="0" lang="en-US" sz="2800" i="0" strike="noStrike" kern="1200" cap="none" spc="0" normalizeH="0" baseline="0" noProof="0" dirty="0">
                <a:ln>
                  <a:noFill/>
                </a:ln>
                <a:effectLst/>
                <a:uLnTx/>
                <a:uFillTx/>
                <a:ea typeface="+mn-ea"/>
                <a:cs typeface="Corbel"/>
              </a:rPr>
              <a:t>’s</a:t>
            </a:r>
            <a:r>
              <a:rPr lang="en-US" sz="2800" spc="-23" dirty="0">
                <a:cs typeface="Corbel"/>
              </a:rPr>
              <a:t> </a:t>
            </a:r>
            <a:r>
              <a:rPr lang="en-US" sz="2800" dirty="0">
                <a:cs typeface="Corbel"/>
              </a:rPr>
              <a:t>sincerity</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is</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not</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26"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question</a:t>
            </a:r>
            <a:r>
              <a:rPr kumimoji="0" lang="en-US" sz="2800" i="0" strike="noStrike" kern="1200" cap="none" spc="-8" normalizeH="0" baseline="0" noProof="0" dirty="0">
                <a:ln>
                  <a:noFill/>
                </a:ln>
                <a:effectLst/>
                <a:uLnTx/>
                <a:uFillTx/>
                <a:ea typeface="+mn-ea"/>
                <a:cs typeface="Corbel"/>
              </a:rPr>
              <a:t>.</a:t>
            </a:r>
          </a:p>
          <a:p>
            <a:pPr marL="688975" marR="126683" lvl="1" indent="-223838" defTabSz="457200">
              <a:buClr>
                <a:schemeClr val="tx1"/>
              </a:buClr>
              <a:buSzPct val="100000"/>
              <a:buFontTx/>
              <a:buChar char="•"/>
              <a:defRPr/>
            </a:pPr>
            <a:r>
              <a:rPr lang="en-US" sz="2800" dirty="0">
                <a:cs typeface="Bookman Old Style"/>
              </a:rPr>
              <a:t>John</a:t>
            </a:r>
            <a:r>
              <a:rPr lang="en-US" sz="2800" spc="-41" dirty="0">
                <a:cs typeface="Bookman Old Style"/>
              </a:rPr>
              <a:t> </a:t>
            </a:r>
            <a:r>
              <a:rPr lang="en-US" sz="2800" dirty="0">
                <a:cs typeface="Bookman Old Style"/>
              </a:rPr>
              <a:t>18:10 (also </a:t>
            </a:r>
            <a:r>
              <a:rPr kumimoji="0" sz="2800" i="0" strike="noStrike" kern="1200" cap="none" spc="0" normalizeH="0" baseline="0" noProof="0" dirty="0">
                <a:ln>
                  <a:noFill/>
                </a:ln>
                <a:effectLst/>
                <a:uLnTx/>
                <a:uFillTx/>
                <a:ea typeface="+mn-ea"/>
                <a:cs typeface="Bookman Old Style"/>
              </a:rPr>
              <a:t>Luke</a:t>
            </a:r>
            <a:r>
              <a:rPr kumimoji="0" sz="2800" i="0" strike="noStrike" kern="1200" cap="none" spc="-38"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22:50-</a:t>
            </a:r>
            <a:r>
              <a:rPr kumimoji="0" sz="2800" i="0" strike="noStrike" kern="1200" cap="none" spc="0" normalizeH="0" baseline="0" noProof="0" dirty="0">
                <a:ln>
                  <a:noFill/>
                </a:ln>
                <a:effectLst/>
                <a:uLnTx/>
                <a:uFillTx/>
                <a:ea typeface="+mn-ea"/>
                <a:cs typeface="Bookman Old Style"/>
              </a:rPr>
              <a:t>51</a:t>
            </a:r>
            <a:r>
              <a:rPr lang="en-US" sz="2800" dirty="0">
                <a:cs typeface="Bookman Old Style"/>
              </a:rPr>
              <a:t>) – “having a sword, drew it and struck the high priest's servant …”</a:t>
            </a:r>
            <a:endParaRPr kumimoji="0" sz="2800" i="0" strike="noStrike" kern="1200" cap="none" spc="0" normalizeH="0" baseline="0" noProof="0" dirty="0">
              <a:ln>
                <a:noFill/>
              </a:ln>
              <a:effectLst/>
              <a:uLnTx/>
              <a:uFillTx/>
              <a:ea typeface="+mn-ea"/>
              <a:cs typeface="Corbel"/>
            </a:endParaRPr>
          </a:p>
          <a:p>
            <a:pPr marL="465138" marR="0" lvl="0" indent="-255588" algn="l" defTabSz="457200" rtl="0" eaLnBrk="1" fontAlgn="auto" latinLnBrk="0" hangingPunct="1">
              <a:buClr>
                <a:schemeClr val="tx1"/>
              </a:buClr>
              <a:buSzPct val="100000"/>
              <a:buFontTx/>
              <a:buChar char="•"/>
              <a:defRPr/>
            </a:pPr>
            <a:r>
              <a:rPr kumimoji="0" lang="en-US" sz="2800" i="0" strike="noStrike" kern="1200" cap="none" spc="0" normalizeH="0" baseline="0" noProof="0" dirty="0">
                <a:ln>
                  <a:noFill/>
                </a:ln>
                <a:effectLst/>
                <a:uLnTx/>
                <a:uFillTx/>
                <a:ea typeface="+mn-ea"/>
                <a:cs typeface="Corbel"/>
              </a:rPr>
              <a:t>O</a:t>
            </a:r>
            <a:r>
              <a:rPr kumimoji="0" sz="2800" i="0" strike="noStrike" kern="1200" cap="none" spc="0" normalizeH="0" baseline="0" noProof="0" dirty="0">
                <a:ln>
                  <a:noFill/>
                </a:ln>
                <a:effectLst/>
                <a:uLnTx/>
                <a:uFillTx/>
                <a:ea typeface="+mn-ea"/>
                <a:cs typeface="Corbel"/>
              </a:rPr>
              <a:t>verconfidence</a:t>
            </a:r>
            <a:r>
              <a:rPr kumimoji="0" lang="en-US" sz="2800" i="0" strike="noStrike" kern="1200" cap="none" spc="0" normalizeH="0" baseline="0" noProof="0" dirty="0">
                <a:ln>
                  <a:noFill/>
                </a:ln>
                <a:effectLst/>
                <a:uLnTx/>
                <a:uFillTx/>
                <a:ea typeface="+mn-ea"/>
                <a:cs typeface="Corbel"/>
              </a:rPr>
              <a:t> plus pride</a:t>
            </a:r>
            <a:r>
              <a:rPr kumimoji="0" sz="2800" i="0" strike="noStrike" kern="1200" cap="none" spc="-15" normalizeH="0" baseline="0" noProof="0" dirty="0">
                <a:ln>
                  <a:noFill/>
                </a:ln>
                <a:effectLst/>
                <a:uLnTx/>
                <a:uFillTx/>
                <a:ea typeface="+mn-ea"/>
                <a:cs typeface="Corbel"/>
              </a:rPr>
              <a:t> </a:t>
            </a:r>
            <a:r>
              <a:rPr kumimoji="0" lang="en-US" sz="2800" i="0" strike="noStrike" kern="1200" cap="none" spc="0" normalizeH="0" baseline="0" noProof="0" dirty="0">
                <a:ln>
                  <a:noFill/>
                </a:ln>
                <a:effectLst/>
                <a:uLnTx/>
                <a:uFillTx/>
                <a:ea typeface="+mn-ea"/>
                <a:cs typeface="Corbel"/>
              </a:rPr>
              <a:t>got him in trouble.</a:t>
            </a:r>
            <a:endParaRPr kumimoji="0" sz="2800" i="0" strike="noStrike" kern="1200" cap="none" spc="0" normalizeH="0" baseline="0" noProof="0" dirty="0">
              <a:ln>
                <a:noFill/>
              </a:ln>
              <a:effectLst/>
              <a:uLnTx/>
              <a:uFillTx/>
              <a:ea typeface="+mn-ea"/>
              <a:cs typeface="Corbe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57200" y="1371600"/>
            <a:ext cx="8427244" cy="3178274"/>
          </a:xfrm>
          <a:prstGeom prst="rect">
            <a:avLst/>
          </a:prstGeom>
        </p:spPr>
        <p:txBody>
          <a:bodyPr vert="horz" wrap="square" lIns="0" tIns="99536" rIns="0" bIns="0" rtlCol="0">
            <a:spAutoFit/>
          </a:bodyPr>
          <a:lstStyle/>
          <a:p>
            <a:pPr marL="225425" marR="0" lvl="0" indent="-225425" algn="l" defTabSz="457200" rtl="0" eaLnBrk="1" fontAlgn="auto" latinLnBrk="0" hangingPunct="1">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He</a:t>
            </a:r>
            <a:r>
              <a:rPr kumimoji="0" sz="3200" b="1" i="0" strike="noStrike" kern="1200" cap="none" spc="-34"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did</a:t>
            </a:r>
            <a:r>
              <a:rPr kumimoji="0" sz="3200" b="1" i="0" strike="noStrike" kern="1200" cap="none" spc="-34"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not</a:t>
            </a:r>
            <a:r>
              <a:rPr kumimoji="0" sz="3200" b="1" i="0" strike="noStrike" kern="1200" cap="none" spc="-3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pay</a:t>
            </a:r>
            <a:r>
              <a:rPr kumimoji="0" sz="3200" b="1" i="0" strike="noStrike" kern="1200" cap="none" spc="-30"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attention</a:t>
            </a:r>
            <a:r>
              <a:rPr kumimoji="0" sz="3200" b="1" i="0" strike="noStrike" kern="1200" cap="none" spc="-3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to</a:t>
            </a:r>
            <a:r>
              <a:rPr kumimoji="0" sz="3200" b="1" i="0" strike="noStrike" kern="1200" cap="none" spc="-3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the</a:t>
            </a:r>
            <a:r>
              <a:rPr kumimoji="0" sz="3200" b="1" i="0" strike="noStrike" kern="1200" cap="none" spc="-26"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warnings</a:t>
            </a:r>
            <a:endParaRPr kumimoji="0" sz="2800" b="1" i="0" strike="noStrike" kern="1200" cap="none" spc="0" normalizeH="0" baseline="0" noProof="0" dirty="0">
              <a:ln>
                <a:noFill/>
              </a:ln>
              <a:effectLst/>
              <a:uLnTx/>
              <a:uFillTx/>
              <a:ea typeface="+mn-ea"/>
              <a:cs typeface="Corbel"/>
            </a:endParaRPr>
          </a:p>
          <a:p>
            <a:pPr marL="465138" marR="0" lvl="0" indent="-257175" algn="l" defTabSz="457200" rtl="0" eaLnBrk="1" fontAlgn="auto" latinLnBrk="0" hangingPunct="1">
              <a:buClr>
                <a:schemeClr val="tx1"/>
              </a:buClr>
              <a:buSzPct val="100000"/>
              <a:buFontTx/>
              <a:buChar char="•"/>
              <a:defRPr/>
            </a:pPr>
            <a:r>
              <a:rPr kumimoji="0" sz="2800" b="0" i="0" strike="noStrike" kern="1200" cap="none" spc="0" normalizeH="0" baseline="0" noProof="0" dirty="0">
                <a:ln>
                  <a:noFill/>
                </a:ln>
                <a:effectLst/>
                <a:uLnTx/>
                <a:uFillTx/>
                <a:ea typeface="+mn-ea"/>
                <a:cs typeface="Corbel"/>
              </a:rPr>
              <a:t>Jesu</a:t>
            </a:r>
            <a:r>
              <a:rPr kumimoji="0" lang="en-US" sz="2800" b="0" i="0" strike="noStrike" kern="1200" cap="none" spc="0" normalizeH="0" baseline="0" noProof="0" dirty="0">
                <a:ln>
                  <a:noFill/>
                </a:ln>
                <a:effectLst/>
                <a:uLnTx/>
                <a:uFillTx/>
                <a:ea typeface="+mn-ea"/>
                <a:cs typeface="Corbel"/>
              </a:rPr>
              <a:t>s</a:t>
            </a:r>
            <a:r>
              <a:rPr lang="en-US" sz="2800" dirty="0">
                <a:cs typeface="Corbel"/>
              </a:rPr>
              <a:t> </a:t>
            </a:r>
            <a:r>
              <a:rPr kumimoji="0" lang="en-US" sz="2800" b="0" i="0" strike="noStrike" kern="1200" cap="none" spc="0" normalizeH="0" baseline="0" noProof="0" dirty="0">
                <a:ln>
                  <a:noFill/>
                </a:ln>
                <a:effectLst/>
                <a:uLnTx/>
                <a:uFillTx/>
                <a:ea typeface="+mn-ea"/>
                <a:cs typeface="Corbel"/>
              </a:rPr>
              <a:t>t</a:t>
            </a:r>
            <a:r>
              <a:rPr kumimoji="0" sz="2800" b="0" i="0" strike="noStrike" kern="1200" cap="none" spc="0" normalizeH="0" baseline="0" noProof="0" dirty="0">
                <a:ln>
                  <a:noFill/>
                </a:ln>
                <a:effectLst/>
                <a:uLnTx/>
                <a:uFillTx/>
                <a:ea typeface="+mn-ea"/>
                <a:cs typeface="Corbel"/>
              </a:rPr>
              <a:t>old</a:t>
            </a:r>
            <a:r>
              <a:rPr kumimoji="0" sz="2800" b="0" i="0" strike="noStrike" kern="1200" cap="none" spc="-30"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Peter</a:t>
            </a:r>
            <a:r>
              <a:rPr kumimoji="0" sz="2800" b="0" i="0" strike="noStrike" kern="1200" cap="none" spc="-4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it</a:t>
            </a:r>
            <a:r>
              <a:rPr kumimoji="0" sz="2800" b="0" i="0" strike="noStrike" kern="1200" cap="none" spc="-34"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was</a:t>
            </a:r>
            <a:r>
              <a:rPr kumimoji="0" sz="2800" b="0" i="0" strike="noStrike" kern="1200" cap="none" spc="-41"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going</a:t>
            </a:r>
            <a:r>
              <a:rPr kumimoji="0" sz="2800" b="0" i="0" strike="noStrike" kern="1200" cap="none" spc="-53"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to</a:t>
            </a:r>
            <a:r>
              <a:rPr kumimoji="0" sz="2800" b="0" i="0" strike="noStrike" kern="1200" cap="none" spc="-34" normalizeH="0" baseline="0" noProof="0" dirty="0">
                <a:ln>
                  <a:noFill/>
                </a:ln>
                <a:effectLst/>
                <a:uLnTx/>
                <a:uFillTx/>
                <a:ea typeface="+mn-ea"/>
                <a:cs typeface="Corbel"/>
              </a:rPr>
              <a:t> </a:t>
            </a:r>
            <a:r>
              <a:rPr kumimoji="0" sz="2800" b="0" i="0" strike="noStrike" kern="1200" cap="none" spc="-8" normalizeH="0" baseline="0" noProof="0" dirty="0">
                <a:ln>
                  <a:noFill/>
                </a:ln>
                <a:effectLst/>
                <a:uLnTx/>
                <a:uFillTx/>
                <a:ea typeface="+mn-ea"/>
                <a:cs typeface="Corbel"/>
              </a:rPr>
              <a:t>happen.</a:t>
            </a:r>
            <a:endParaRPr kumimoji="0" sz="2800" b="0" i="0" strike="noStrike" kern="1200" cap="none" spc="0" normalizeH="0" baseline="0" noProof="0" dirty="0">
              <a:ln>
                <a:noFill/>
              </a:ln>
              <a:effectLst/>
              <a:uLnTx/>
              <a:uFillTx/>
              <a:ea typeface="+mn-ea"/>
              <a:cs typeface="Corbel"/>
            </a:endParaRPr>
          </a:p>
          <a:p>
            <a:pPr marL="688975" lvl="1" indent="-223838" defTabSz="457200">
              <a:buClr>
                <a:schemeClr val="tx1"/>
              </a:buClr>
              <a:buSzPct val="100000"/>
              <a:buFontTx/>
              <a:buChar char="•"/>
              <a:defRPr/>
            </a:pPr>
            <a:r>
              <a:rPr kumimoji="0" sz="2800" b="0" i="0" strike="noStrike" kern="1200" cap="none" spc="0" normalizeH="0" baseline="0" noProof="0" dirty="0">
                <a:ln>
                  <a:noFill/>
                </a:ln>
                <a:effectLst/>
                <a:uLnTx/>
                <a:uFillTx/>
                <a:ea typeface="+mn-ea"/>
                <a:cs typeface="Corbel"/>
              </a:rPr>
              <a:t>Did</a:t>
            </a:r>
            <a:r>
              <a:rPr kumimoji="0" sz="2800" b="0" i="0" strike="noStrike" kern="1200" cap="none" spc="-41"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he</a:t>
            </a:r>
            <a:r>
              <a:rPr kumimoji="0" sz="2800" b="0" i="0" strike="noStrike" kern="1200" cap="none" spc="-38" normalizeH="0" baseline="0" noProof="0" dirty="0">
                <a:ln>
                  <a:noFill/>
                </a:ln>
                <a:effectLst/>
                <a:uLnTx/>
                <a:uFillTx/>
                <a:ea typeface="+mn-ea"/>
                <a:cs typeface="Corbel"/>
              </a:rPr>
              <a:t> </a:t>
            </a:r>
            <a:r>
              <a:rPr kumimoji="0" lang="en-US" sz="2800" b="0" i="0" strike="noStrike" kern="1200" cap="none" spc="0" normalizeH="0" baseline="0" noProof="0" dirty="0">
                <a:ln>
                  <a:noFill/>
                </a:ln>
                <a:effectLst/>
                <a:uLnTx/>
                <a:uFillTx/>
                <a:ea typeface="+mn-ea"/>
                <a:cs typeface="Corbel"/>
              </a:rPr>
              <a:t>just ignore</a:t>
            </a:r>
            <a:r>
              <a:rPr kumimoji="0" sz="2800" b="0" i="0" strike="noStrike" kern="1200" cap="none" spc="-41"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the</a:t>
            </a:r>
            <a:r>
              <a:rPr kumimoji="0" sz="2800" b="0" i="0" strike="noStrike" kern="1200" cap="none" spc="-38" normalizeH="0" baseline="0" noProof="0" dirty="0">
                <a:ln>
                  <a:noFill/>
                </a:ln>
                <a:effectLst/>
                <a:uLnTx/>
                <a:uFillTx/>
                <a:ea typeface="+mn-ea"/>
                <a:cs typeface="Corbel"/>
              </a:rPr>
              <a:t> </a:t>
            </a:r>
            <a:r>
              <a:rPr kumimoji="0" sz="2800" b="0" i="0" strike="noStrike" kern="1200" cap="none" spc="-8" normalizeH="0" baseline="0" noProof="0" dirty="0">
                <a:ln>
                  <a:noFill/>
                </a:ln>
                <a:effectLst/>
                <a:uLnTx/>
                <a:uFillTx/>
                <a:ea typeface="+mn-ea"/>
                <a:cs typeface="Corbel"/>
              </a:rPr>
              <a:t>warnings?</a:t>
            </a:r>
            <a:endParaRPr kumimoji="0" sz="2800" b="0" i="0" strike="noStrike" kern="1200" cap="none" spc="0" normalizeH="0" baseline="0" noProof="0" dirty="0">
              <a:ln>
                <a:noFill/>
              </a:ln>
              <a:effectLst/>
              <a:uLnTx/>
              <a:uFillTx/>
              <a:ea typeface="+mn-ea"/>
              <a:cs typeface="Corbel"/>
            </a:endParaRPr>
          </a:p>
          <a:p>
            <a:pPr marL="688975" marR="30004" lvl="1" indent="-223838" defTabSz="457200">
              <a:buClr>
                <a:schemeClr val="tx1"/>
              </a:buClr>
              <a:buSzPct val="100000"/>
              <a:buFontTx/>
              <a:buChar char="•"/>
              <a:defRPr/>
            </a:pPr>
            <a:r>
              <a:rPr kumimoji="0" sz="2800" i="0" strike="noStrike" kern="1200" cap="none" spc="0" normalizeH="0" baseline="0" noProof="0" dirty="0">
                <a:ln>
                  <a:noFill/>
                </a:ln>
                <a:effectLst/>
                <a:uLnTx/>
                <a:uFillTx/>
                <a:ea typeface="+mn-ea"/>
                <a:cs typeface="Bookman Old Style"/>
              </a:rPr>
              <a:t>Mark</a:t>
            </a:r>
            <a:r>
              <a:rPr kumimoji="0" sz="2800" i="0" strike="noStrike" kern="1200" cap="none" spc="-19"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14:68</a:t>
            </a:r>
            <a:r>
              <a:rPr kumimoji="0" sz="2800" i="0" strike="noStrike" kern="1200" cap="none" spc="-19" normalizeH="0" baseline="0" noProof="0" dirty="0">
                <a:ln>
                  <a:noFill/>
                </a:ln>
                <a:effectLst/>
                <a:uLnTx/>
                <a:uFillTx/>
                <a:ea typeface="+mn-ea"/>
                <a:cs typeface="Bookman Old Style"/>
              </a:rPr>
              <a:t> </a:t>
            </a:r>
            <a:r>
              <a:rPr kumimoji="0" sz="2800" b="0" i="0" strike="noStrike" kern="1200" cap="none" spc="0" normalizeH="0" baseline="0" noProof="0" dirty="0">
                <a:ln>
                  <a:noFill/>
                </a:ln>
                <a:effectLst/>
                <a:uLnTx/>
                <a:uFillTx/>
                <a:ea typeface="+mn-ea"/>
                <a:cs typeface="Corbel"/>
              </a:rPr>
              <a:t>–</a:t>
            </a:r>
            <a:r>
              <a:rPr kumimoji="0" sz="2800" b="0" i="0" strike="noStrike" kern="1200" cap="none" spc="-8" normalizeH="0" baseline="0" noProof="0" dirty="0">
                <a:ln>
                  <a:noFill/>
                </a:ln>
                <a:effectLst/>
                <a:uLnTx/>
                <a:uFillTx/>
                <a:ea typeface="+mn-ea"/>
                <a:cs typeface="Corbel"/>
              </a:rPr>
              <a:t> </a:t>
            </a:r>
            <a:r>
              <a:rPr kumimoji="0" lang="en-US" sz="2800" b="0" i="0" strike="noStrike" kern="1200" cap="none" spc="-8" normalizeH="0" baseline="0" noProof="0" dirty="0">
                <a:ln>
                  <a:noFill/>
                </a:ln>
                <a:effectLst/>
                <a:uLnTx/>
                <a:uFillTx/>
                <a:ea typeface="+mn-ea"/>
                <a:cs typeface="Corbel"/>
              </a:rPr>
              <a:t>“… the rooster crowed”</a:t>
            </a:r>
          </a:p>
          <a:p>
            <a:pPr marR="30004" lvl="2" indent="-225425" defTabSz="457200">
              <a:buClr>
                <a:schemeClr val="tx1"/>
              </a:buClr>
              <a:buSzPct val="100000"/>
              <a:buFontTx/>
              <a:buChar char="•"/>
              <a:defRPr/>
            </a:pPr>
            <a:r>
              <a:rPr kumimoji="0" lang="en-US" sz="2800" b="0" i="0" strike="noStrike" kern="1200" cap="none" spc="-8" normalizeH="0" baseline="0" noProof="0" dirty="0">
                <a:ln>
                  <a:noFill/>
                </a:ln>
                <a:effectLst/>
                <a:uLnTx/>
                <a:uFillTx/>
                <a:ea typeface="+mn-ea"/>
                <a:cs typeface="Corbel"/>
              </a:rPr>
              <a:t>D</a:t>
            </a:r>
            <a:r>
              <a:rPr kumimoji="0" sz="2800" b="0" i="0" strike="noStrike" kern="1200" cap="none" spc="0" normalizeH="0" baseline="0" noProof="0" dirty="0">
                <a:ln>
                  <a:noFill/>
                </a:ln>
                <a:effectLst/>
                <a:uLnTx/>
                <a:uFillTx/>
                <a:ea typeface="+mn-ea"/>
                <a:cs typeface="Corbel"/>
              </a:rPr>
              <a:t>id</a:t>
            </a:r>
            <a:r>
              <a:rPr kumimoji="0" lang="en-US" sz="2800" b="0" i="0" strike="noStrike" kern="1200" cap="none" spc="0" normalizeH="0" baseline="0" noProof="0" dirty="0">
                <a:ln>
                  <a:noFill/>
                </a:ln>
                <a:effectLst/>
                <a:uLnTx/>
                <a:uFillTx/>
                <a:ea typeface="+mn-ea"/>
                <a:cs typeface="Corbel"/>
              </a:rPr>
              <a:t>n’t</a:t>
            </a:r>
            <a:r>
              <a:rPr kumimoji="0" sz="2800" b="0" i="0" strike="noStrike" kern="1200" cap="none" spc="-8"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he</a:t>
            </a:r>
            <a:r>
              <a:rPr kumimoji="0" sz="2800" b="0" i="0" strike="noStrike" kern="1200" cap="none" spc="-4"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hear</a:t>
            </a:r>
            <a:r>
              <a:rPr kumimoji="0" sz="2800" b="0" i="0" strike="noStrike" kern="1200" cap="none" spc="-1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the</a:t>
            </a:r>
            <a:r>
              <a:rPr kumimoji="0" sz="2800" b="0" i="0" strike="noStrike" kern="1200" cap="none" spc="-8"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rooster</a:t>
            </a:r>
            <a:r>
              <a:rPr kumimoji="0" sz="2800" b="0" i="0" strike="noStrike" kern="1200" cap="none" spc="-1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crow?</a:t>
            </a:r>
          </a:p>
          <a:p>
            <a:pPr marL="465138" marR="3810" lvl="0" indent="-257175" algn="l" defTabSz="457200" rtl="0" eaLnBrk="1" fontAlgn="auto" latinLnBrk="0" hangingPunct="1">
              <a:buClr>
                <a:schemeClr val="tx1"/>
              </a:buClr>
              <a:buSzPct val="100000"/>
              <a:buFontTx/>
              <a:buChar char="•"/>
              <a:defRPr/>
            </a:pPr>
            <a:r>
              <a:rPr kumimoji="0" sz="2800" b="0" i="0" strike="noStrike" kern="1200" cap="none" spc="0" normalizeH="0" baseline="0" noProof="0" dirty="0">
                <a:ln>
                  <a:noFill/>
                </a:ln>
                <a:effectLst/>
                <a:uLnTx/>
                <a:uFillTx/>
                <a:ea typeface="+mn-ea"/>
                <a:cs typeface="Corbel"/>
              </a:rPr>
              <a:t>Had</a:t>
            </a:r>
            <a:r>
              <a:rPr kumimoji="0" sz="2800" b="0" i="0" strike="noStrike" kern="1200" cap="none" spc="-1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he</a:t>
            </a:r>
            <a:r>
              <a:rPr kumimoji="0" sz="2800" b="0" i="0" strike="noStrike" kern="1200" cap="none" spc="-23"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heeded</a:t>
            </a:r>
            <a:r>
              <a:rPr kumimoji="0" sz="2800" b="0" i="0" strike="noStrike" kern="1200" cap="none" spc="-30"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the</a:t>
            </a:r>
            <a:r>
              <a:rPr kumimoji="0" sz="2800" b="0" i="0" strike="noStrike" kern="1200" cap="none" spc="-1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warnings,</a:t>
            </a:r>
            <a:r>
              <a:rPr kumimoji="0" sz="2800" b="0" i="0" strike="noStrike" kern="1200" cap="none" spc="-38"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would</a:t>
            </a:r>
            <a:r>
              <a:rPr kumimoji="0" sz="2800" b="0" i="0" strike="noStrike" kern="1200" cap="none" spc="-1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matters</a:t>
            </a:r>
            <a:r>
              <a:rPr kumimoji="0" sz="2800" b="0" i="0" strike="noStrike" kern="1200" cap="none" spc="-15" normalizeH="0" baseline="0" noProof="0" dirty="0">
                <a:ln>
                  <a:noFill/>
                </a:ln>
                <a:effectLst/>
                <a:uLnTx/>
                <a:uFillTx/>
                <a:ea typeface="+mn-ea"/>
                <a:cs typeface="Corbel"/>
              </a:rPr>
              <a:t> </a:t>
            </a:r>
            <a:r>
              <a:rPr kumimoji="0" sz="2800" b="0" i="0" strike="noStrike" kern="1200" cap="none" spc="0" normalizeH="0" baseline="0" noProof="0" dirty="0">
                <a:ln>
                  <a:noFill/>
                </a:ln>
                <a:effectLst/>
                <a:uLnTx/>
                <a:uFillTx/>
                <a:ea typeface="+mn-ea"/>
                <a:cs typeface="Corbel"/>
              </a:rPr>
              <a:t>have</a:t>
            </a:r>
            <a:r>
              <a:rPr kumimoji="0" sz="2800" b="0" i="0" strike="noStrike" kern="1200" cap="none" spc="-34" normalizeH="0" baseline="0" noProof="0" dirty="0">
                <a:ln>
                  <a:noFill/>
                </a:ln>
                <a:effectLst/>
                <a:uLnTx/>
                <a:uFillTx/>
                <a:ea typeface="+mn-ea"/>
                <a:cs typeface="Corbel"/>
              </a:rPr>
              <a:t> </a:t>
            </a:r>
            <a:r>
              <a:rPr kumimoji="0" sz="2800" b="0" i="0" strike="noStrike" kern="1200" cap="none" spc="-15" normalizeH="0" baseline="0" noProof="0" dirty="0">
                <a:ln>
                  <a:noFill/>
                </a:ln>
                <a:effectLst/>
                <a:uLnTx/>
                <a:uFillTx/>
                <a:ea typeface="+mn-ea"/>
                <a:cs typeface="Corbel"/>
              </a:rPr>
              <a:t>been </a:t>
            </a:r>
            <a:r>
              <a:rPr kumimoji="0" sz="2800" b="0" i="0" strike="noStrike" kern="1200" cap="none" spc="-8" normalizeH="0" baseline="0" noProof="0" dirty="0">
                <a:ln>
                  <a:noFill/>
                </a:ln>
                <a:effectLst/>
                <a:uLnTx/>
                <a:uFillTx/>
                <a:ea typeface="+mn-ea"/>
                <a:cs typeface="Corbel"/>
              </a:rPr>
              <a:t>different?</a:t>
            </a:r>
            <a:endParaRPr kumimoji="0" sz="2800" b="0" i="0" strike="noStrike" kern="1200" cap="none" spc="0" normalizeH="0" baseline="0" noProof="0" dirty="0">
              <a:ln>
                <a:noFill/>
              </a:ln>
              <a:effectLst/>
              <a:uLnTx/>
              <a:uFillTx/>
              <a:ea typeface="+mn-ea"/>
              <a:cs typeface="Corbel"/>
            </a:endParaRPr>
          </a:p>
        </p:txBody>
      </p:sp>
      <p:sp>
        <p:nvSpPr>
          <p:cNvPr id="5" name="object 2">
            <a:extLst>
              <a:ext uri="{FF2B5EF4-FFF2-40B4-BE49-F238E27FC236}">
                <a16:creationId xmlns:a16="http://schemas.microsoft.com/office/drawing/2014/main" id="{CBDB72AE-A387-DB79-6221-7AE3EE8306B5}"/>
              </a:ext>
            </a:extLst>
          </p:cNvPr>
          <p:cNvSpPr txBox="1">
            <a:spLocks/>
          </p:cNvSpPr>
          <p:nvPr/>
        </p:nvSpPr>
        <p:spPr>
          <a:xfrm>
            <a:off x="457200" y="457200"/>
            <a:ext cx="719249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71"/>
              </a:spcBef>
            </a:pPr>
            <a:r>
              <a:rPr lang="en-US" sz="4000" b="1" cap="none" dirty="0"/>
              <a:t>Why</a:t>
            </a:r>
            <a:r>
              <a:rPr lang="en-US" sz="4000" b="1" cap="none" spc="-83" dirty="0"/>
              <a:t> </a:t>
            </a:r>
            <a:r>
              <a:rPr lang="en-US" sz="4000" b="1" cap="none" dirty="0"/>
              <a:t>did</a:t>
            </a:r>
            <a:r>
              <a:rPr lang="en-US" sz="4000" b="1" cap="none" spc="-71" dirty="0"/>
              <a:t> </a:t>
            </a:r>
            <a:r>
              <a:rPr lang="en-US" sz="4000" b="1" cap="none" spc="-15" dirty="0"/>
              <a:t>Peter</a:t>
            </a:r>
            <a:r>
              <a:rPr lang="en-US" sz="4000" b="1" cap="none" spc="-71" dirty="0"/>
              <a:t> </a:t>
            </a:r>
            <a:r>
              <a:rPr lang="en-US" sz="4000" b="1" cap="none" dirty="0"/>
              <a:t>deny</a:t>
            </a:r>
            <a:r>
              <a:rPr lang="en-US" sz="4000" b="1" cap="none" spc="-124" dirty="0"/>
              <a:t> </a:t>
            </a:r>
            <a:r>
              <a:rPr lang="en-US" sz="4000" b="1" cap="none" spc="-8" dirty="0"/>
              <a:t>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57200" y="1371600"/>
            <a:ext cx="8532971" cy="4903746"/>
          </a:xfrm>
          <a:prstGeom prst="rect">
            <a:avLst/>
          </a:prstGeom>
        </p:spPr>
        <p:txBody>
          <a:bodyPr vert="horz" wrap="square" lIns="0" tIns="101441" rIns="0" bIns="0" rtlCol="0">
            <a:spAutoFit/>
          </a:bodyPr>
          <a:lstStyle/>
          <a:p>
            <a:pPr marR="0" lvl="0" algn="l" defTabSz="457200" rtl="0" eaLnBrk="1" fontAlgn="auto" latinLnBrk="0" hangingPunct="1">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He</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followed</a:t>
            </a:r>
            <a:r>
              <a:rPr kumimoji="0" sz="3200" b="1" i="0" strike="noStrike" kern="1200" cap="none" spc="-79"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Jesus</a:t>
            </a:r>
            <a:r>
              <a:rPr kumimoji="0" sz="3200" b="1" i="0" strike="noStrike" kern="1200" cap="none" spc="-26"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from</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a</a:t>
            </a:r>
            <a:r>
              <a:rPr kumimoji="0" sz="3200" b="1" i="0" strike="noStrike" kern="1200" cap="none" spc="-11"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distance</a:t>
            </a:r>
            <a:endParaRPr kumimoji="0" sz="2800" b="1" i="0" strike="noStrike" kern="1200" cap="none" spc="0" normalizeH="0" baseline="0" noProof="0" dirty="0">
              <a:ln>
                <a:noFill/>
              </a:ln>
              <a:effectLst/>
              <a:uLnTx/>
              <a:uFillTx/>
              <a:ea typeface="+mn-ea"/>
              <a:cs typeface="Corbel"/>
            </a:endParaRPr>
          </a:p>
          <a:p>
            <a:pPr marL="465138" marR="171926" lvl="0" indent="-239713" algn="l" defTabSz="457200" rtl="0" eaLnBrk="1" fontAlgn="auto" latinLnBrk="0" hangingPunct="1">
              <a:buClrTx/>
              <a:buSzPct val="78947"/>
              <a:buFont typeface="Corbel"/>
              <a:buChar char="•"/>
              <a:defRPr/>
            </a:pPr>
            <a:r>
              <a:rPr kumimoji="0" sz="2800" i="0" strike="noStrike" kern="1200" cap="none" spc="0" normalizeH="0" baseline="0" noProof="0" dirty="0">
                <a:ln>
                  <a:noFill/>
                </a:ln>
                <a:effectLst/>
                <a:uLnTx/>
                <a:uFillTx/>
                <a:ea typeface="+mn-ea"/>
                <a:cs typeface="Bookman Old Style"/>
              </a:rPr>
              <a:t>Luke</a:t>
            </a:r>
            <a:r>
              <a:rPr kumimoji="0" sz="2800" i="0" strike="noStrike" kern="1200" cap="none" spc="-34"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22:54</a:t>
            </a:r>
            <a:r>
              <a:rPr kumimoji="0" lang="en-US" sz="2800" i="0" strike="noStrike" kern="1200" cap="none" spc="-8" normalizeH="0" baseline="0" noProof="0" dirty="0">
                <a:ln>
                  <a:noFill/>
                </a:ln>
                <a:effectLst/>
                <a:uLnTx/>
                <a:uFillTx/>
                <a:ea typeface="+mn-ea"/>
                <a:cs typeface="Bookman Old Style"/>
              </a:rPr>
              <a:t> – “… Peter was following at a distance”</a:t>
            </a:r>
          </a:p>
          <a:p>
            <a:pPr marL="922338" marR="171926" lvl="1" indent="-257175" defTabSz="457200">
              <a:buSzPct val="78947"/>
              <a:buFont typeface="Corbel"/>
              <a:buChar char="•"/>
              <a:defRPr/>
            </a:pPr>
            <a:r>
              <a:rPr kumimoji="0" sz="2800" i="0" strike="noStrike" kern="1200" cap="none" spc="0" normalizeH="0" baseline="0" noProof="0" dirty="0">
                <a:ln>
                  <a:noFill/>
                </a:ln>
                <a:effectLst/>
                <a:uLnTx/>
                <a:uFillTx/>
                <a:ea typeface="+mn-ea"/>
                <a:cs typeface="Corbel"/>
              </a:rPr>
              <a:t>He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was</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concerned</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but</a:t>
            </a:r>
            <a:r>
              <a:rPr kumimoji="0" lang="en-US" sz="2800" i="0" strike="noStrike" kern="1200" cap="none" spc="0" normalizeH="0" baseline="0" noProof="0" dirty="0">
                <a:ln>
                  <a:noFill/>
                </a:ln>
                <a:effectLst/>
                <a:uLnTx/>
                <a:uFillTx/>
                <a:ea typeface="+mn-ea"/>
                <a:cs typeface="Corbel"/>
              </a:rPr>
              <a:t>,</a:t>
            </a:r>
            <a:r>
              <a:rPr kumimoji="0" sz="2800" i="0" strike="noStrike" kern="1200" cap="none" spc="-4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like</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rest</a:t>
            </a:r>
            <a:r>
              <a:rPr kumimoji="0" lang="en-US" sz="2800" i="0" strike="noStrike" kern="1200" cap="none" spc="0" normalizeH="0" baseline="0" noProof="0" dirty="0">
                <a:ln>
                  <a:noFill/>
                </a:ln>
                <a:effectLst/>
                <a:uLnTx/>
                <a:uFillTx/>
                <a:ea typeface="+mn-ea"/>
                <a:cs typeface="Corbel"/>
              </a:rPr>
              <a:t>,</a:t>
            </a:r>
            <a:r>
              <a:rPr kumimoji="0" sz="2800" i="0" strike="noStrike" kern="1200" cap="none" spc="-23" normalizeH="0" baseline="0" noProof="0" dirty="0">
                <a:ln>
                  <a:noFill/>
                </a:ln>
                <a:effectLst/>
                <a:uLnTx/>
                <a:uFillTx/>
                <a:ea typeface="+mn-ea"/>
                <a:cs typeface="Corbel"/>
              </a:rPr>
              <a:t> </a:t>
            </a:r>
            <a:r>
              <a:rPr kumimoji="0" sz="2800" i="0" strike="noStrike" kern="1200" cap="none" spc="-19" normalizeH="0" baseline="0" noProof="0" dirty="0">
                <a:ln>
                  <a:noFill/>
                </a:ln>
                <a:effectLst/>
                <a:uLnTx/>
                <a:uFillTx/>
                <a:ea typeface="+mn-ea"/>
                <a:cs typeface="Corbel"/>
              </a:rPr>
              <a:t>he </a:t>
            </a:r>
            <a:r>
              <a:rPr kumimoji="0" sz="2800" i="0" strike="noStrike" kern="1200" cap="none" spc="0" normalizeH="0" baseline="0" noProof="0" dirty="0">
                <a:ln>
                  <a:noFill/>
                </a:ln>
                <a:effectLst/>
                <a:uLnTx/>
                <a:uFillTx/>
                <a:ea typeface="+mn-ea"/>
                <a:cs typeface="Corbel"/>
              </a:rPr>
              <a:t>had</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left</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Him</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garden.</a:t>
            </a:r>
            <a:endParaRPr kumimoji="0" sz="2800" i="0" strike="noStrike" kern="1200" cap="none" spc="0" normalizeH="0" baseline="0" noProof="0" dirty="0">
              <a:ln>
                <a:noFill/>
              </a:ln>
              <a:effectLst/>
              <a:uLnTx/>
              <a:uFillTx/>
              <a:ea typeface="+mn-ea"/>
              <a:cs typeface="Corbel"/>
            </a:endParaRPr>
          </a:p>
          <a:p>
            <a:pPr marL="922338" marR="117634" lvl="1" indent="-257175" defTabSz="457200">
              <a:buSzPct val="78947"/>
              <a:buFontTx/>
              <a:buChar char="•"/>
              <a:defRPr/>
            </a:pPr>
            <a:r>
              <a:rPr kumimoji="0" sz="2800" i="0" strike="noStrike" kern="1200" cap="none" spc="0" normalizeH="0" baseline="0" noProof="0" dirty="0">
                <a:ln>
                  <a:noFill/>
                </a:ln>
                <a:effectLst/>
                <a:uLnTx/>
                <a:uFillTx/>
                <a:ea typeface="+mn-ea"/>
                <a:cs typeface="Corbel"/>
              </a:rPr>
              <a:t>W</a:t>
            </a:r>
            <a:r>
              <a:rPr kumimoji="0" lang="en-US" sz="2800" i="0" strike="noStrike" kern="1200" cap="none" spc="0" normalizeH="0" baseline="0" noProof="0" dirty="0">
                <a:ln>
                  <a:noFill/>
                </a:ln>
                <a:effectLst/>
                <a:uLnTx/>
                <a:uFillTx/>
                <a:ea typeface="+mn-ea"/>
                <a:cs typeface="Corbel"/>
              </a:rPr>
              <a:t>hy</a:t>
            </a:r>
            <a:r>
              <a:rPr kumimoji="0" sz="2800" i="0" strike="noStrike" kern="1200" cap="none" spc="-23" normalizeH="0" baseline="0" noProof="0" dirty="0">
                <a:ln>
                  <a:noFill/>
                </a:ln>
                <a:effectLst/>
                <a:uLnTx/>
                <a:uFillTx/>
                <a:ea typeface="+mn-ea"/>
                <a:cs typeface="Corbel"/>
              </a:rPr>
              <a:t> </a:t>
            </a:r>
            <a:r>
              <a:rPr kumimoji="0" lang="en-US" sz="2800" i="0" strike="noStrike" kern="1200" cap="none" spc="-23" normalizeH="0" baseline="0" noProof="0" dirty="0">
                <a:ln>
                  <a:noFill/>
                </a:ln>
                <a:effectLst/>
                <a:uLnTx/>
                <a:uFillTx/>
                <a:ea typeface="+mn-ea"/>
                <a:cs typeface="Corbel"/>
              </a:rPr>
              <a:t>follow </a:t>
            </a:r>
            <a:r>
              <a:rPr kumimoji="0" sz="2800" i="0" strike="noStrike" kern="1200" cap="none" spc="0" normalizeH="0" baseline="0" noProof="0" dirty="0">
                <a:ln>
                  <a:noFill/>
                </a:ln>
                <a:effectLst/>
                <a:uLnTx/>
                <a:uFillTx/>
                <a:ea typeface="+mn-ea"/>
                <a:cs typeface="Corbel"/>
              </a:rPr>
              <a:t>at</a:t>
            </a:r>
            <a:r>
              <a:rPr kumimoji="0" sz="2800" i="0" strike="noStrike" kern="1200" cap="none" spc="-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a:t>
            </a:r>
            <a:r>
              <a:rPr kumimoji="0" sz="2800" i="0" strike="noStrike" kern="1200" cap="none" spc="-4"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distance?</a:t>
            </a:r>
            <a:endParaRPr kumimoji="0" lang="en-US" sz="2800" i="0" strike="noStrike" kern="1200" cap="none" spc="-8" normalizeH="0" baseline="0" noProof="0" dirty="0">
              <a:ln>
                <a:noFill/>
              </a:ln>
              <a:effectLst/>
              <a:uLnTx/>
              <a:uFillTx/>
              <a:ea typeface="+mn-ea"/>
              <a:cs typeface="Corbel"/>
            </a:endParaRPr>
          </a:p>
          <a:p>
            <a:pPr marL="922338" marR="117634" lvl="1" indent="-257175" defTabSz="457200">
              <a:buSzPct val="78947"/>
              <a:buFontTx/>
              <a:buChar char="•"/>
              <a:defRPr/>
            </a:pPr>
            <a:r>
              <a:rPr kumimoji="0" sz="2800" i="0" strike="noStrike" kern="1200" cap="none" spc="0" normalizeH="0" baseline="0" noProof="0" dirty="0">
                <a:ln>
                  <a:noFill/>
                </a:ln>
                <a:effectLst/>
                <a:uLnTx/>
                <a:uFillTx/>
                <a:ea typeface="+mn-ea"/>
                <a:cs typeface="Corbel"/>
              </a:rPr>
              <a:t>W</a:t>
            </a:r>
            <a:r>
              <a:rPr kumimoji="0" lang="en-US" sz="2800" i="0" strike="noStrike" kern="1200" cap="none" spc="0" normalizeH="0" baseline="0" noProof="0" dirty="0">
                <a:ln>
                  <a:noFill/>
                </a:ln>
                <a:effectLst/>
                <a:uLnTx/>
                <a:uFillTx/>
                <a:ea typeface="+mn-ea"/>
                <a:cs typeface="Corbel"/>
              </a:rPr>
              <a:t>hat happened </a:t>
            </a:r>
            <a:r>
              <a:rPr kumimoji="0" sz="2800" i="0" strike="noStrike" kern="1200" cap="none" spc="0" normalizeH="0" baseline="0" noProof="0" dirty="0">
                <a:ln>
                  <a:noFill/>
                </a:ln>
                <a:effectLst/>
                <a:uLnTx/>
                <a:uFillTx/>
                <a:ea typeface="+mn-ea"/>
                <a:cs typeface="Corbel"/>
              </a:rPr>
              <a:t>to</a:t>
            </a:r>
            <a:r>
              <a:rPr kumimoji="0" lang="en-US" sz="2800" i="0" strike="noStrike" kern="1200" cap="none" spc="0" normalizeH="0" baseline="0" noProof="0" dirty="0">
                <a:ln>
                  <a:noFill/>
                </a:ln>
                <a:effectLst/>
                <a:uLnTx/>
                <a:uFillTx/>
                <a:ea typeface="+mn-ea"/>
                <a:cs typeface="Corbel"/>
              </a:rPr>
              <a:t> his initial boldness in the garden to</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keep</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him</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from</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openly</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defending</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innocence </a:t>
            </a:r>
            <a:r>
              <a:rPr kumimoji="0" sz="2800" i="0" strike="noStrike" kern="1200" cap="none" spc="0" normalizeH="0" baseline="0" noProof="0" dirty="0">
                <a:ln>
                  <a:noFill/>
                </a:ln>
                <a:effectLst/>
                <a:uLnTx/>
                <a:uFillTx/>
                <a:ea typeface="+mn-ea"/>
                <a:cs typeface="Corbel"/>
              </a:rPr>
              <a:t>of</a:t>
            </a:r>
            <a:r>
              <a:rPr kumimoji="0" sz="2800" i="0" strike="noStrike" kern="1200" cap="none" spc="-7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Jesus</a:t>
            </a:r>
            <a:r>
              <a:rPr kumimoji="0" sz="2800" i="0" strike="noStrike" kern="1200" cap="none" spc="-19" normalizeH="0" baseline="0" noProof="0" dirty="0">
                <a:ln>
                  <a:noFill/>
                </a:ln>
                <a:effectLst/>
                <a:uLnTx/>
                <a:uFillTx/>
                <a:ea typeface="+mn-ea"/>
                <a:cs typeface="Corbel"/>
              </a:rPr>
              <a:t> </a:t>
            </a:r>
            <a:r>
              <a:rPr kumimoji="0" lang="en-US" sz="2800" i="0" strike="noStrike" kern="1200" cap="none" spc="0" normalizeH="0" baseline="0" noProof="0" dirty="0">
                <a:ln>
                  <a:noFill/>
                </a:ln>
                <a:effectLst/>
                <a:uLnTx/>
                <a:uFillTx/>
                <a:ea typeface="+mn-ea"/>
                <a:cs typeface="Corbel"/>
              </a:rPr>
              <a:t>now</a:t>
            </a:r>
            <a:r>
              <a:rPr kumimoji="0" sz="2800" i="0" strike="noStrike" kern="1200" cap="none" spc="-8" normalizeH="0" baseline="0" noProof="0" dirty="0">
                <a:ln>
                  <a:noFill/>
                </a:ln>
                <a:effectLst/>
                <a:uLnTx/>
                <a:uFillTx/>
                <a:ea typeface="+mn-ea"/>
                <a:cs typeface="Corbel"/>
              </a:rPr>
              <a:t>?</a:t>
            </a:r>
            <a:endParaRPr kumimoji="0" lang="en-US" sz="2800" i="0" strike="noStrike" kern="1200" cap="none" spc="-8" normalizeH="0" baseline="0" noProof="0" dirty="0">
              <a:ln>
                <a:noFill/>
              </a:ln>
              <a:effectLst/>
              <a:uLnTx/>
              <a:uFillTx/>
              <a:ea typeface="+mn-ea"/>
              <a:cs typeface="Corbel"/>
            </a:endParaRPr>
          </a:p>
          <a:p>
            <a:pPr marL="465138" marR="117634" indent="-257175" defTabSz="457200">
              <a:buSzPct val="78947"/>
              <a:buFontTx/>
              <a:buChar char="•"/>
              <a:defRPr/>
            </a:pPr>
            <a:r>
              <a:rPr lang="en-US" sz="2800" spc="-8" dirty="0">
                <a:cs typeface="Corbel"/>
              </a:rPr>
              <a:t>cf. Romans 10:6-9 – “The word is near you, in your mouth and in your heart”</a:t>
            </a:r>
            <a:endParaRPr kumimoji="0" sz="2800" i="0" strike="noStrike" kern="1200" cap="none" spc="0" normalizeH="0" baseline="0" noProof="0" dirty="0">
              <a:ln>
                <a:noFill/>
              </a:ln>
              <a:effectLst/>
              <a:uLnTx/>
              <a:uFillTx/>
              <a:ea typeface="+mn-ea"/>
              <a:cs typeface="Corbel"/>
            </a:endParaRPr>
          </a:p>
        </p:txBody>
      </p:sp>
      <p:sp>
        <p:nvSpPr>
          <p:cNvPr id="7" name="object 2">
            <a:extLst>
              <a:ext uri="{FF2B5EF4-FFF2-40B4-BE49-F238E27FC236}">
                <a16:creationId xmlns:a16="http://schemas.microsoft.com/office/drawing/2014/main" id="{F2E77170-D30C-1985-24BC-AB70FB50BE76}"/>
              </a:ext>
            </a:extLst>
          </p:cNvPr>
          <p:cNvSpPr txBox="1">
            <a:spLocks/>
          </p:cNvSpPr>
          <p:nvPr/>
        </p:nvSpPr>
        <p:spPr>
          <a:xfrm>
            <a:off x="457200" y="457200"/>
            <a:ext cx="719249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71"/>
              </a:spcBef>
            </a:pPr>
            <a:r>
              <a:rPr lang="en-US" sz="4000" b="1" cap="none" dirty="0"/>
              <a:t>Why</a:t>
            </a:r>
            <a:r>
              <a:rPr lang="en-US" sz="4000" b="1" cap="none" spc="-83" dirty="0"/>
              <a:t> </a:t>
            </a:r>
            <a:r>
              <a:rPr lang="en-US" sz="4000" b="1" cap="none" dirty="0"/>
              <a:t>did</a:t>
            </a:r>
            <a:r>
              <a:rPr lang="en-US" sz="4000" b="1" cap="none" spc="-71" dirty="0"/>
              <a:t> </a:t>
            </a:r>
            <a:r>
              <a:rPr lang="en-US" sz="4000" b="1" cap="none" spc="-15" dirty="0"/>
              <a:t>Peter</a:t>
            </a:r>
            <a:r>
              <a:rPr lang="en-US" sz="4000" b="1" cap="none" spc="-71" dirty="0"/>
              <a:t> </a:t>
            </a:r>
            <a:r>
              <a:rPr lang="en-US" sz="4000" b="1" cap="none" dirty="0"/>
              <a:t>deny</a:t>
            </a:r>
            <a:r>
              <a:rPr lang="en-US" sz="4000" b="1" cap="none" spc="-124" dirty="0"/>
              <a:t> </a:t>
            </a:r>
            <a:r>
              <a:rPr lang="en-US" sz="4000" b="1" cap="none" spc="-8" dirty="0"/>
              <a:t>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57200" y="1371600"/>
            <a:ext cx="8476938" cy="5350022"/>
          </a:xfrm>
          <a:prstGeom prst="rect">
            <a:avLst/>
          </a:prstGeom>
        </p:spPr>
        <p:txBody>
          <a:bodyPr vert="horz" wrap="square" lIns="0" tIns="55721" rIns="0" bIns="0" rtlCol="0">
            <a:spAutoFit/>
          </a:bodyPr>
          <a:lstStyle/>
          <a:p>
            <a:pPr marR="0" lvl="0" algn="l" defTabSz="457200" rtl="0" eaLnBrk="1" fontAlgn="auto" latinLnBrk="0" hangingPunct="1">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He</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warmed</a:t>
            </a:r>
            <a:r>
              <a:rPr kumimoji="0" sz="3200" b="1" i="0" strike="noStrike" kern="1200" cap="none" spc="-41"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himself</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in</a:t>
            </a:r>
            <a:r>
              <a:rPr kumimoji="0" sz="3200" b="1" i="0" strike="noStrike" kern="1200" cap="none" spc="-19"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the</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camp</a:t>
            </a:r>
            <a:r>
              <a:rPr kumimoji="0" sz="3200" b="1" i="0" strike="noStrike" kern="1200" cap="none" spc="-26"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of</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the</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8" normalizeH="0" baseline="0" noProof="0" dirty="0">
                <a:ln>
                  <a:noFill/>
                </a:ln>
                <a:effectLst/>
                <a:uLnTx/>
                <a:uFill>
                  <a:solidFill>
                    <a:srgbClr val="000000"/>
                  </a:solidFill>
                </a:uFill>
                <a:ea typeface="+mn-ea"/>
                <a:cs typeface="Corbel"/>
              </a:rPr>
              <a:t>enemy</a:t>
            </a:r>
            <a:endParaRPr kumimoji="0" sz="2800" b="1" i="0" strike="noStrike" kern="1200" cap="none" spc="0" normalizeH="0" baseline="0" noProof="0" dirty="0">
              <a:ln>
                <a:noFill/>
              </a:ln>
              <a:effectLst/>
              <a:uLnTx/>
              <a:uFillTx/>
              <a:ea typeface="+mn-ea"/>
              <a:cs typeface="Corbel"/>
            </a:endParaRPr>
          </a:p>
          <a:p>
            <a:pPr marL="465138" marR="0" lvl="0" indent="-233363" algn="l" defTabSz="457200" rtl="0" eaLnBrk="1" fontAlgn="auto" latinLnBrk="0" hangingPunct="1">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Bookman Old Style"/>
              </a:rPr>
              <a:t>John </a:t>
            </a:r>
            <a:r>
              <a:rPr kumimoji="0" sz="2800" i="0" strike="noStrike" kern="1200" cap="none" spc="-8" normalizeH="0" baseline="0" noProof="0" dirty="0">
                <a:ln>
                  <a:noFill/>
                </a:ln>
                <a:effectLst/>
                <a:uLnTx/>
                <a:uFillTx/>
                <a:ea typeface="+mn-ea"/>
                <a:cs typeface="Bookman Old Style"/>
              </a:rPr>
              <a:t>18:</a:t>
            </a:r>
            <a:r>
              <a:rPr kumimoji="0" lang="en-US" sz="2800" i="0" strike="noStrike" kern="1200" cap="none" spc="-8" normalizeH="0" baseline="0" noProof="0" dirty="0">
                <a:ln>
                  <a:noFill/>
                </a:ln>
                <a:effectLst/>
                <a:uLnTx/>
                <a:uFillTx/>
                <a:ea typeface="+mn-ea"/>
                <a:cs typeface="Bookman Old Style"/>
              </a:rPr>
              <a:t>1</a:t>
            </a:r>
            <a:r>
              <a:rPr kumimoji="0" sz="2800" i="0" strike="noStrike" kern="1200" cap="none" spc="-19" normalizeH="0" baseline="0" noProof="0" dirty="0">
                <a:ln>
                  <a:noFill/>
                </a:ln>
                <a:effectLst/>
                <a:uLnTx/>
                <a:uFillTx/>
                <a:ea typeface="+mn-ea"/>
                <a:cs typeface="Bookman Old Style"/>
              </a:rPr>
              <a:t>8</a:t>
            </a:r>
            <a:r>
              <a:rPr kumimoji="0" lang="en-US" sz="2800" i="0" strike="noStrike" kern="1200" cap="none" spc="-19" normalizeH="0" baseline="0" noProof="0" dirty="0">
                <a:ln>
                  <a:noFill/>
                </a:ln>
                <a:effectLst/>
                <a:uLnTx/>
                <a:uFillTx/>
                <a:ea typeface="+mn-ea"/>
                <a:cs typeface="Bookman Old Style"/>
              </a:rPr>
              <a:t> – “Peter also was with them”</a:t>
            </a:r>
          </a:p>
          <a:p>
            <a:pPr marL="688975" lvl="1" indent="-233363" defTabSz="457200">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Corbel"/>
              </a:rPr>
              <a:t>He</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was</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“enemy</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territory”</a:t>
            </a:r>
            <a:r>
              <a:rPr kumimoji="0" sz="2800" i="0" strike="noStrike" kern="1200" cap="none" spc="-19" normalizeH="0" baseline="0" noProof="0" dirty="0">
                <a:ln>
                  <a:noFill/>
                </a:ln>
                <a:effectLst/>
                <a:uLnTx/>
                <a:uFillTx/>
                <a:ea typeface="+mn-ea"/>
                <a:cs typeface="Corbel"/>
              </a:rPr>
              <a:t> </a:t>
            </a:r>
            <a:r>
              <a:rPr kumimoji="0" sz="2800" i="0" strike="noStrike" kern="1200" cap="none" spc="-15" normalizeH="0" baseline="0" noProof="0" dirty="0">
                <a:ln>
                  <a:noFill/>
                </a:ln>
                <a:effectLst/>
                <a:uLnTx/>
                <a:uFillTx/>
                <a:ea typeface="+mn-ea"/>
                <a:cs typeface="Corbel"/>
              </a:rPr>
              <a:t>now.</a:t>
            </a:r>
            <a:endParaRPr kumimoji="0" sz="2800" i="0" strike="noStrike" kern="1200" cap="none" spc="0" normalizeH="0" baseline="0" noProof="0" dirty="0">
              <a:ln>
                <a:noFill/>
              </a:ln>
              <a:effectLst/>
              <a:uLnTx/>
              <a:uFillTx/>
              <a:ea typeface="+mn-ea"/>
              <a:cs typeface="Corbel"/>
            </a:endParaRPr>
          </a:p>
          <a:p>
            <a:pPr marL="465138" marR="0" lvl="0" indent="-233363" algn="l" defTabSz="457200" rtl="0" eaLnBrk="1" fontAlgn="auto" latinLnBrk="0" hangingPunct="1">
              <a:buClr>
                <a:schemeClr val="tx1"/>
              </a:buClr>
              <a:buSzPct val="100000"/>
              <a:buFont typeface="Arial" panose="020B0604020202020204" pitchFamily="34" charset="0"/>
              <a:buChar char="•"/>
              <a:tabLst/>
              <a:defRPr/>
            </a:pPr>
            <a:r>
              <a:rPr kumimoji="0" sz="2800" i="0" strike="noStrike" kern="1200" cap="none" spc="0" normalizeH="0" baseline="0" noProof="0" dirty="0">
                <a:ln>
                  <a:noFill/>
                </a:ln>
                <a:effectLst/>
                <a:uLnTx/>
                <a:uFillTx/>
                <a:ea typeface="+mn-ea"/>
                <a:cs typeface="Corbel"/>
              </a:rPr>
              <a:t>He</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was</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cold</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and</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there</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was</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a:t>
            </a:r>
            <a:r>
              <a:rPr kumimoji="0" sz="2800" i="0" strike="noStrike" kern="1200" cap="none" spc="-8" normalizeH="0" baseline="0" noProof="0" dirty="0">
                <a:ln>
                  <a:noFill/>
                </a:ln>
                <a:effectLst/>
                <a:uLnTx/>
                <a:uFillTx/>
                <a:ea typeface="+mn-ea"/>
                <a:cs typeface="Corbel"/>
              </a:rPr>
              <a:t> fire.</a:t>
            </a:r>
            <a:r>
              <a:rPr kumimoji="0" lang="en-US"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He</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ma</a:t>
            </a:r>
            <a:r>
              <a:rPr kumimoji="0" lang="en-US" sz="2800" i="0" strike="noStrike" kern="1200" cap="none" spc="0" normalizeH="0" baseline="0" noProof="0" dirty="0">
                <a:ln>
                  <a:noFill/>
                </a:ln>
                <a:effectLst/>
                <a:uLnTx/>
                <a:uFillTx/>
                <a:ea typeface="+mn-ea"/>
                <a:cs typeface="Corbel"/>
              </a:rPr>
              <a:t>d</a:t>
            </a:r>
            <a:r>
              <a:rPr kumimoji="0" sz="2800" i="0" strike="noStrike" kern="1200" cap="none" spc="0" normalizeH="0" baseline="0" noProof="0" dirty="0">
                <a:ln>
                  <a:noFill/>
                </a:ln>
                <a:effectLst/>
                <a:uLnTx/>
                <a:uFillTx/>
                <a:ea typeface="+mn-ea"/>
                <a:cs typeface="Corbel"/>
              </a:rPr>
              <a:t>e</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his</a:t>
            </a:r>
            <a:r>
              <a:rPr kumimoji="0" sz="2800" i="0" strike="noStrike" kern="1200" cap="none" spc="-38" normalizeH="0" baseline="0" noProof="0" dirty="0">
                <a:ln>
                  <a:noFill/>
                </a:ln>
                <a:effectLst/>
                <a:uLnTx/>
                <a:uFillTx/>
                <a:ea typeface="+mn-ea"/>
                <a:cs typeface="Corbel"/>
              </a:rPr>
              <a:t> </a:t>
            </a:r>
            <a:r>
              <a:rPr kumimoji="0" sz="2800" i="0" strike="noStrike" kern="1200" cap="none" spc="-19" normalizeH="0" baseline="0" noProof="0" dirty="0">
                <a:ln>
                  <a:noFill/>
                </a:ln>
                <a:effectLst/>
                <a:uLnTx/>
                <a:uFillTx/>
                <a:ea typeface="+mn-ea"/>
                <a:cs typeface="Corbel"/>
              </a:rPr>
              <a:t>way</a:t>
            </a:r>
            <a:r>
              <a:rPr kumimoji="0" lang="en-US"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fire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surrounded</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by</a:t>
            </a:r>
            <a:r>
              <a:rPr kumimoji="0" lang="en-US" sz="2800" i="0" strike="noStrike" kern="1200" cap="none" spc="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enemies</a:t>
            </a:r>
            <a:r>
              <a:rPr kumimoji="0" sz="2800" i="0" strike="noStrike" kern="1200" cap="none" spc="-49" normalizeH="0" baseline="0" noProof="0" dirty="0">
                <a:ln>
                  <a:noFill/>
                </a:ln>
                <a:effectLst/>
                <a:uLnTx/>
                <a:uFillTx/>
                <a:ea typeface="+mn-ea"/>
                <a:cs typeface="Corbel"/>
              </a:rPr>
              <a:t> </a:t>
            </a:r>
            <a:r>
              <a:rPr kumimoji="0" sz="2800" i="0" strike="noStrike" kern="1200" cap="none" spc="-19" normalizeH="0" baseline="0" noProof="0" dirty="0">
                <a:ln>
                  <a:noFill/>
                </a:ln>
                <a:effectLst/>
                <a:uLnTx/>
                <a:uFillTx/>
                <a:ea typeface="+mn-ea"/>
                <a:cs typeface="Corbel"/>
              </a:rPr>
              <a:t>of </a:t>
            </a:r>
            <a:r>
              <a:rPr kumimoji="0" sz="2800" i="0" strike="noStrike" kern="1200" cap="none" spc="-8" normalizeH="0" baseline="0" noProof="0" dirty="0">
                <a:ln>
                  <a:noFill/>
                </a:ln>
                <a:effectLst/>
                <a:uLnTx/>
                <a:uFillTx/>
                <a:ea typeface="+mn-ea"/>
                <a:cs typeface="Corbel"/>
              </a:rPr>
              <a:t>Jesus.</a:t>
            </a:r>
            <a:endParaRPr kumimoji="0" sz="2800" i="0" strike="noStrike" kern="1200" cap="none" spc="0" normalizeH="0" baseline="0" noProof="0" dirty="0">
              <a:ln>
                <a:noFill/>
              </a:ln>
              <a:effectLst/>
              <a:uLnTx/>
              <a:uFillTx/>
              <a:ea typeface="+mn-ea"/>
              <a:cs typeface="Corbel"/>
            </a:endParaRPr>
          </a:p>
          <a:p>
            <a:pPr marL="465138" marR="99060" lvl="0" indent="-233363" algn="l" defTabSz="457200" rtl="0" eaLnBrk="1" fontAlgn="auto" latinLnBrk="0" hangingPunct="1">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Corbel"/>
              </a:rPr>
              <a:t>Being</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there</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opened</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him</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up</a:t>
            </a:r>
            <a:r>
              <a:rPr kumimoji="0" sz="2800" i="0" strike="noStrike" kern="1200" cap="none" spc="-3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to</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greater</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risks</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of</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being </a:t>
            </a:r>
            <a:r>
              <a:rPr kumimoji="0" sz="2800" i="0" strike="noStrike" kern="1200" cap="none" spc="0" normalizeH="0" baseline="0" noProof="0" dirty="0">
                <a:ln>
                  <a:noFill/>
                </a:ln>
                <a:effectLst/>
                <a:uLnTx/>
                <a:uFillTx/>
                <a:ea typeface="+mn-ea"/>
                <a:cs typeface="Corbel"/>
              </a:rPr>
              <a:t>challenged</a:t>
            </a:r>
            <a:r>
              <a:rPr kumimoji="0" sz="2800" i="0" strike="noStrike" kern="1200" cap="none" spc="-4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and</a:t>
            </a:r>
            <a:r>
              <a:rPr kumimoji="0" sz="2800" i="0" strike="noStrike" kern="1200" cap="none" spc="-26"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attacked.</a:t>
            </a:r>
            <a:endParaRPr kumimoji="0" sz="2800" i="0" strike="noStrike" kern="1200" cap="none" spc="0" normalizeH="0" baseline="0" noProof="0" dirty="0">
              <a:ln>
                <a:noFill/>
              </a:ln>
              <a:effectLst/>
              <a:uLnTx/>
              <a:uFillTx/>
              <a:ea typeface="+mn-ea"/>
              <a:cs typeface="Corbel"/>
            </a:endParaRPr>
          </a:p>
          <a:p>
            <a:pPr marL="688975" marR="0" lvl="0" indent="-231775" algn="l" defTabSz="457200" rtl="0" eaLnBrk="1" fontAlgn="auto" latinLnBrk="0" hangingPunct="1">
              <a:buClr>
                <a:schemeClr val="tx1"/>
              </a:buClr>
              <a:buSzPct val="100000"/>
              <a:buFont typeface="Arial" panose="020B0604020202020204" pitchFamily="34" charset="0"/>
              <a:buChar char="•"/>
              <a:defRPr/>
            </a:pPr>
            <a:r>
              <a:rPr kumimoji="0" sz="2800" i="0" strike="noStrike" kern="1200" cap="none" spc="0" normalizeH="0" baseline="0" noProof="0" dirty="0">
                <a:ln>
                  <a:noFill/>
                </a:ln>
                <a:effectLst/>
                <a:uLnTx/>
                <a:uFillTx/>
                <a:ea typeface="+mn-ea"/>
                <a:cs typeface="Corbel"/>
              </a:rPr>
              <a:t>When</a:t>
            </a:r>
            <a:r>
              <a:rPr kumimoji="0" sz="2800" i="0" strike="noStrike" kern="1200" cap="none" spc="-5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10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Satan’s</a:t>
            </a:r>
            <a:r>
              <a:rPr kumimoji="0" sz="2800" i="0" strike="noStrike" kern="1200" cap="none" spc="-34"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territory,</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we</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are</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at</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greater</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danger</a:t>
            </a:r>
            <a:r>
              <a:rPr kumimoji="0" sz="2800" i="0" strike="noStrike" kern="1200" cap="none" spc="-45" normalizeH="0" baseline="0" noProof="0" dirty="0">
                <a:ln>
                  <a:noFill/>
                </a:ln>
                <a:effectLst/>
                <a:uLnTx/>
                <a:uFillTx/>
                <a:ea typeface="+mn-ea"/>
                <a:cs typeface="Corbel"/>
              </a:rPr>
              <a:t> </a:t>
            </a:r>
            <a:r>
              <a:rPr kumimoji="0" sz="2800" i="0" strike="noStrike" kern="1200" cap="none" spc="-19" normalizeH="0" baseline="0" noProof="0" dirty="0">
                <a:ln>
                  <a:noFill/>
                </a:ln>
                <a:effectLst/>
                <a:uLnTx/>
                <a:uFillTx/>
                <a:ea typeface="+mn-ea"/>
                <a:cs typeface="Corbel"/>
              </a:rPr>
              <a:t>of</a:t>
            </a:r>
            <a:r>
              <a:rPr kumimoji="0" lang="en-US"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being</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exploited</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by</a:t>
            </a:r>
            <a:r>
              <a:rPr kumimoji="0" sz="2800" i="0" strike="noStrike" kern="1200" cap="none" spc="-8" normalizeH="0" baseline="0" noProof="0" dirty="0">
                <a:ln>
                  <a:noFill/>
                </a:ln>
                <a:effectLst/>
                <a:uLnTx/>
                <a:uFillTx/>
                <a:ea typeface="+mn-ea"/>
                <a:cs typeface="Corbel"/>
              </a:rPr>
              <a:t> </a:t>
            </a:r>
            <a:r>
              <a:rPr kumimoji="0" sz="2800" i="0" strike="noStrike" kern="1200" cap="none" spc="-15" normalizeH="0" baseline="0" noProof="0" dirty="0">
                <a:ln>
                  <a:noFill/>
                </a:ln>
                <a:effectLst/>
                <a:uLnTx/>
                <a:uFillTx/>
                <a:ea typeface="+mn-ea"/>
                <a:cs typeface="Corbel"/>
              </a:rPr>
              <a:t>him.</a:t>
            </a:r>
            <a:endParaRPr kumimoji="0" lang="en-US" sz="2800" i="0" strike="noStrike" kern="1200" cap="none" spc="-15" normalizeH="0" baseline="0" noProof="0" dirty="0">
              <a:ln>
                <a:noFill/>
              </a:ln>
              <a:effectLst/>
              <a:uLnTx/>
              <a:uFillTx/>
              <a:ea typeface="+mn-ea"/>
              <a:cs typeface="Corbel"/>
            </a:endParaRPr>
          </a:p>
          <a:p>
            <a:pPr marL="688975" marR="0" lvl="0" indent="-231775" algn="l" defTabSz="457200" rtl="0" eaLnBrk="1" fontAlgn="auto" latinLnBrk="0" hangingPunct="1">
              <a:buClr>
                <a:schemeClr val="tx1"/>
              </a:buClr>
              <a:buSzPct val="100000"/>
              <a:buFont typeface="Arial" panose="020B0604020202020204" pitchFamily="34" charset="0"/>
              <a:buChar char="•"/>
              <a:defRPr/>
            </a:pPr>
            <a:r>
              <a:rPr lang="en-US" sz="2800" spc="-15" dirty="0">
                <a:cs typeface="Corbel"/>
              </a:rPr>
              <a:t>cf. I Corinthians 15:33 – “Do not be deceived”</a:t>
            </a:r>
            <a:endParaRPr kumimoji="0" sz="2800" i="0" strike="noStrike" kern="1200" cap="none" spc="0" normalizeH="0" baseline="0" noProof="0" dirty="0">
              <a:ln>
                <a:noFill/>
              </a:ln>
              <a:effectLst/>
              <a:uLnTx/>
              <a:uFillTx/>
              <a:ea typeface="+mn-ea"/>
              <a:cs typeface="Corbel"/>
            </a:endParaRPr>
          </a:p>
        </p:txBody>
      </p:sp>
      <p:sp>
        <p:nvSpPr>
          <p:cNvPr id="7" name="object 2">
            <a:extLst>
              <a:ext uri="{FF2B5EF4-FFF2-40B4-BE49-F238E27FC236}">
                <a16:creationId xmlns:a16="http://schemas.microsoft.com/office/drawing/2014/main" id="{2FFD5F15-A1A2-0C7F-8320-BFFE49B0D194}"/>
              </a:ext>
            </a:extLst>
          </p:cNvPr>
          <p:cNvSpPr txBox="1">
            <a:spLocks/>
          </p:cNvSpPr>
          <p:nvPr/>
        </p:nvSpPr>
        <p:spPr>
          <a:xfrm>
            <a:off x="457200" y="457200"/>
            <a:ext cx="719249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71"/>
              </a:spcBef>
            </a:pPr>
            <a:r>
              <a:rPr lang="en-US" sz="4000" b="1" cap="none" dirty="0"/>
              <a:t>Why</a:t>
            </a:r>
            <a:r>
              <a:rPr lang="en-US" sz="4000" b="1" cap="none" spc="-83" dirty="0"/>
              <a:t> </a:t>
            </a:r>
            <a:r>
              <a:rPr lang="en-US" sz="4000" b="1" cap="none" dirty="0"/>
              <a:t>did</a:t>
            </a:r>
            <a:r>
              <a:rPr lang="en-US" sz="4000" b="1" cap="none" spc="-71" dirty="0"/>
              <a:t> </a:t>
            </a:r>
            <a:r>
              <a:rPr lang="en-US" sz="4000" b="1" cap="none" spc="-15" dirty="0"/>
              <a:t>Peter</a:t>
            </a:r>
            <a:r>
              <a:rPr lang="en-US" sz="4000" b="1" cap="none" spc="-71" dirty="0"/>
              <a:t> </a:t>
            </a:r>
            <a:r>
              <a:rPr lang="en-US" sz="4000" b="1" cap="none" dirty="0"/>
              <a:t>deny</a:t>
            </a:r>
            <a:r>
              <a:rPr lang="en-US" sz="4000" b="1" cap="none" spc="-124" dirty="0"/>
              <a:t> </a:t>
            </a:r>
            <a:r>
              <a:rPr lang="en-US" sz="4000" b="1" cap="none" spc="-8" dirty="0"/>
              <a:t>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57200" y="1371600"/>
            <a:ext cx="8299609" cy="4903746"/>
          </a:xfrm>
          <a:prstGeom prst="rect">
            <a:avLst/>
          </a:prstGeom>
        </p:spPr>
        <p:txBody>
          <a:bodyPr vert="horz" wrap="square" lIns="0" tIns="101441" rIns="0" bIns="0" rtlCol="0">
            <a:spAutoFit/>
          </a:bodyPr>
          <a:lstStyle/>
          <a:p>
            <a:pPr marR="0" lvl="0" algn="l" defTabSz="457200" rtl="0" eaLnBrk="1" fontAlgn="auto" latinLnBrk="0" hangingPunct="1">
              <a:buClrTx/>
              <a:buSzTx/>
              <a:buFontTx/>
              <a:buNone/>
              <a:tabLst/>
              <a:defRPr/>
            </a:pPr>
            <a:r>
              <a:rPr kumimoji="0" sz="3200" b="1" i="0" strike="noStrike" kern="1200" cap="none" spc="0" normalizeH="0" baseline="0" noProof="0" dirty="0">
                <a:ln>
                  <a:noFill/>
                </a:ln>
                <a:effectLst/>
                <a:uLnTx/>
                <a:uFill>
                  <a:solidFill>
                    <a:srgbClr val="000000"/>
                  </a:solidFill>
                </a:uFill>
                <a:ea typeface="+mn-ea"/>
                <a:cs typeface="Corbel"/>
              </a:rPr>
              <a:t>He</a:t>
            </a:r>
            <a:r>
              <a:rPr kumimoji="0" sz="3200" b="1" i="0" strike="noStrike" kern="1200" cap="none" spc="-23"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failed</a:t>
            </a:r>
            <a:r>
              <a:rPr kumimoji="0" sz="3200" b="1" i="0" strike="noStrike" kern="1200" cap="none" spc="-19"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to</a:t>
            </a:r>
            <a:r>
              <a:rPr kumimoji="0" sz="3200" b="1" i="0" strike="noStrike" kern="1200" cap="none" spc="-23" normalizeH="0" baseline="0" noProof="0" dirty="0">
                <a:ln>
                  <a:noFill/>
                </a:ln>
                <a:effectLst/>
                <a:uLnTx/>
                <a:uFill>
                  <a:solidFill>
                    <a:srgbClr val="000000"/>
                  </a:solidFill>
                </a:uFill>
                <a:ea typeface="+mn-ea"/>
                <a:cs typeface="Corbel"/>
              </a:rPr>
              <a:t> </a:t>
            </a:r>
            <a:r>
              <a:rPr kumimoji="0" lang="en-US" sz="3200" b="1" i="0" strike="noStrike" kern="1200" cap="none" spc="0" normalizeH="0" baseline="0" noProof="0" dirty="0">
                <a:ln>
                  <a:noFill/>
                </a:ln>
                <a:effectLst/>
                <a:uLnTx/>
                <a:uFill>
                  <a:solidFill>
                    <a:srgbClr val="000000"/>
                  </a:solidFill>
                </a:uFill>
                <a:ea typeface="+mn-ea"/>
                <a:cs typeface="Corbel"/>
              </a:rPr>
              <a:t>continue to</a:t>
            </a:r>
            <a:r>
              <a:rPr kumimoji="0" sz="3200" b="1" i="0" strike="noStrike" kern="1200" cap="none" spc="-38"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defend</a:t>
            </a:r>
            <a:r>
              <a:rPr kumimoji="0" sz="3200" b="1" i="0" strike="noStrike" kern="1200" cap="none" spc="-38" normalizeH="0" baseline="0" noProof="0" dirty="0">
                <a:ln>
                  <a:noFill/>
                </a:ln>
                <a:effectLst/>
                <a:uLnTx/>
                <a:uFill>
                  <a:solidFill>
                    <a:srgbClr val="000000"/>
                  </a:solidFill>
                </a:uFill>
                <a:ea typeface="+mn-ea"/>
                <a:cs typeface="Corbel"/>
              </a:rPr>
              <a:t> </a:t>
            </a:r>
            <a:r>
              <a:rPr kumimoji="0" lang="en-US" sz="3200" b="1" i="0" strike="noStrike" kern="1200" cap="none" spc="0" normalizeH="0" baseline="0" noProof="0" dirty="0">
                <a:ln>
                  <a:noFill/>
                </a:ln>
                <a:effectLst/>
                <a:uLnTx/>
                <a:uFill>
                  <a:solidFill>
                    <a:srgbClr val="000000"/>
                  </a:solidFill>
                </a:uFill>
                <a:ea typeface="+mn-ea"/>
                <a:cs typeface="Corbel"/>
              </a:rPr>
              <a:t>Jesus</a:t>
            </a:r>
            <a:endParaRPr kumimoji="0" sz="2800" b="1" i="0" strike="noStrike" kern="1200" cap="none" spc="0" normalizeH="0" baseline="0" noProof="0" dirty="0">
              <a:ln>
                <a:noFill/>
              </a:ln>
              <a:effectLst/>
              <a:uLnTx/>
              <a:uFillTx/>
              <a:ea typeface="+mn-ea"/>
              <a:cs typeface="Corbel"/>
            </a:endParaRPr>
          </a:p>
          <a:p>
            <a:pPr marL="465138" marR="752475" lvl="0" indent="-257175" algn="l" defTabSz="457200" rtl="0" eaLnBrk="1" fontAlgn="auto" latinLnBrk="0" hangingPunct="1">
              <a:buClr>
                <a:schemeClr val="tx1"/>
              </a:buClr>
              <a:buSzPct val="100000"/>
              <a:buFont typeface="Corbel"/>
              <a:buChar char="•"/>
              <a:defRPr/>
            </a:pPr>
            <a:r>
              <a:rPr kumimoji="0" lang="en-US" sz="2800" i="0" strike="noStrike" kern="1200" cap="none" spc="0" normalizeH="0" baseline="0" noProof="0" dirty="0">
                <a:ln>
                  <a:noFill/>
                </a:ln>
                <a:effectLst/>
                <a:uLnTx/>
                <a:uFillTx/>
                <a:ea typeface="+mn-ea"/>
                <a:cs typeface="Bookman Old Style"/>
              </a:rPr>
              <a:t>T</a:t>
            </a:r>
            <a:r>
              <a:rPr kumimoji="0" sz="2800" i="0" strike="noStrike" kern="1200" cap="none" spc="0" normalizeH="0" baseline="0" noProof="0" dirty="0">
                <a:ln>
                  <a:noFill/>
                </a:ln>
                <a:effectLst/>
                <a:uLnTx/>
                <a:uFillTx/>
                <a:ea typeface="+mn-ea"/>
                <a:cs typeface="Corbel"/>
              </a:rPr>
              <a:t>he</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result</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is</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he</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denie</a:t>
            </a:r>
            <a:r>
              <a:rPr kumimoji="0" lang="en-US" sz="2800" i="0" strike="noStrike" kern="1200" cap="none" spc="0" normalizeH="0" baseline="0" noProof="0" dirty="0">
                <a:ln>
                  <a:noFill/>
                </a:ln>
                <a:effectLst/>
                <a:uLnTx/>
                <a:uFillTx/>
                <a:ea typeface="+mn-ea"/>
                <a:cs typeface="Corbel"/>
              </a:rPr>
              <a:t>d</a:t>
            </a:r>
            <a:r>
              <a:rPr kumimoji="0" sz="2800" i="0" strike="noStrike" kern="1200" cap="none" spc="-7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Jesus</a:t>
            </a:r>
            <a:r>
              <a:rPr kumimoji="0" sz="2800" i="0" strike="noStrike" kern="1200" cap="none" spc="-26" normalizeH="0" baseline="0" noProof="0" dirty="0">
                <a:ln>
                  <a:noFill/>
                </a:ln>
                <a:effectLst/>
                <a:uLnTx/>
                <a:uFillTx/>
                <a:ea typeface="+mn-ea"/>
                <a:cs typeface="Corbel"/>
              </a:rPr>
              <a:t> </a:t>
            </a:r>
            <a:r>
              <a:rPr kumimoji="0" lang="en-US" sz="2800" i="0" strike="noStrike" kern="1200" cap="none" spc="-26" normalizeH="0" baseline="0" noProof="0" dirty="0">
                <a:ln>
                  <a:noFill/>
                </a:ln>
                <a:effectLst/>
                <a:uLnTx/>
                <a:uFillTx/>
                <a:ea typeface="+mn-ea"/>
                <a:cs typeface="Corbel"/>
              </a:rPr>
              <a:t>three</a:t>
            </a:r>
            <a:r>
              <a:rPr kumimoji="0" sz="2800" i="0" strike="noStrike" kern="1200" cap="none" spc="-38"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times.</a:t>
            </a:r>
            <a:endParaRPr kumimoji="0" sz="2800" i="0" strike="noStrike" kern="1200" cap="none" spc="0" normalizeH="0" baseline="0" noProof="0" dirty="0">
              <a:ln>
                <a:noFill/>
              </a:ln>
              <a:effectLst/>
              <a:uLnTx/>
              <a:uFillTx/>
              <a:ea typeface="+mn-ea"/>
              <a:cs typeface="Corbel"/>
            </a:endParaRPr>
          </a:p>
          <a:p>
            <a:pPr marL="688975" marR="0" lvl="0" indent="-223838" algn="l" defTabSz="457200" rtl="0" eaLnBrk="1" fontAlgn="auto" latinLnBrk="0" hangingPunct="1">
              <a:buClr>
                <a:schemeClr val="tx1"/>
              </a:buClr>
              <a:buSzPct val="100000"/>
              <a:buFontTx/>
              <a:buChar char="•"/>
              <a:defRPr/>
            </a:pPr>
            <a:r>
              <a:rPr kumimoji="0" lang="en-US" sz="2800" i="0" strike="noStrike" kern="1200" cap="none" spc="0" normalizeH="0" baseline="0" noProof="0" dirty="0">
                <a:ln>
                  <a:noFill/>
                </a:ln>
                <a:effectLst/>
                <a:uLnTx/>
                <a:uFillTx/>
                <a:ea typeface="+mn-ea"/>
                <a:cs typeface="Corbel"/>
              </a:rPr>
              <a:t>Here</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is</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where</a:t>
            </a:r>
            <a:r>
              <a:rPr kumimoji="0" sz="2800" i="0" strike="noStrike" kern="1200" cap="none" spc="-4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his</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courage</a:t>
            </a:r>
            <a:r>
              <a:rPr kumimoji="0" sz="2800" i="0" strike="noStrike" kern="1200" cap="none" spc="-38"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failed.</a:t>
            </a:r>
            <a:endParaRPr kumimoji="0" lang="en-US" sz="2800" i="0" strike="noStrike" kern="1200" cap="none" spc="-8" normalizeH="0" baseline="0" noProof="0" dirty="0">
              <a:ln>
                <a:noFill/>
              </a:ln>
              <a:effectLst/>
              <a:uLnTx/>
              <a:uFillTx/>
              <a:ea typeface="+mn-ea"/>
              <a:cs typeface="Corbel"/>
            </a:endParaRPr>
          </a:p>
          <a:p>
            <a:pPr marL="688975" marR="0" lvl="0" indent="-223838" algn="l" defTabSz="457200" rtl="0" eaLnBrk="1" fontAlgn="auto" latinLnBrk="0" hangingPunct="1">
              <a:buClr>
                <a:schemeClr val="tx1"/>
              </a:buClr>
              <a:buSzPct val="100000"/>
              <a:buFontTx/>
              <a:buChar char="•"/>
              <a:defRPr/>
            </a:pPr>
            <a:r>
              <a:rPr kumimoji="0" sz="2800" i="0" strike="noStrike" kern="1200" cap="none" spc="0" normalizeH="0" baseline="0" noProof="0" dirty="0">
                <a:ln>
                  <a:noFill/>
                </a:ln>
                <a:effectLst/>
                <a:uLnTx/>
                <a:uFillTx/>
                <a:ea typeface="+mn-ea"/>
                <a:cs typeface="Corbel"/>
              </a:rPr>
              <a:t>Each</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time,</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his</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denials</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became</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more</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intense</a:t>
            </a:r>
            <a:r>
              <a:rPr kumimoji="0" sz="2800" i="0" strike="noStrike" kern="1200" cap="none" spc="-19" normalizeH="0" baseline="0" noProof="0" dirty="0">
                <a:ln>
                  <a:noFill/>
                </a:ln>
                <a:effectLst/>
                <a:uLnTx/>
                <a:uFillTx/>
                <a:ea typeface="+mn-ea"/>
                <a:cs typeface="Corbel"/>
              </a:rPr>
              <a:t> and </a:t>
            </a:r>
            <a:r>
              <a:rPr kumimoji="0" sz="2800" i="0" strike="noStrike" kern="1200" cap="none" spc="-8" normalizeH="0" baseline="0" noProof="0" dirty="0">
                <a:ln>
                  <a:noFill/>
                </a:ln>
                <a:effectLst/>
                <a:uLnTx/>
                <a:uFillTx/>
                <a:ea typeface="+mn-ea"/>
                <a:cs typeface="Corbel"/>
              </a:rPr>
              <a:t>offensive.</a:t>
            </a:r>
            <a:endParaRPr kumimoji="0" lang="en-US" sz="2800" i="0" strike="noStrike" kern="1200" cap="none" spc="-8" normalizeH="0" baseline="0" noProof="0" dirty="0">
              <a:ln>
                <a:noFill/>
              </a:ln>
              <a:effectLst/>
              <a:uLnTx/>
              <a:uFillTx/>
              <a:ea typeface="+mn-ea"/>
              <a:cs typeface="Corbel"/>
            </a:endParaRPr>
          </a:p>
          <a:p>
            <a:pPr marL="1146175" lvl="1" indent="-223838" defTabSz="457200">
              <a:buClr>
                <a:schemeClr val="tx1"/>
              </a:buClr>
              <a:buSzPct val="100000"/>
              <a:buFontTx/>
              <a:buChar char="•"/>
              <a:defRPr/>
            </a:pPr>
            <a:r>
              <a:rPr kumimoji="0" sz="2800" i="0" strike="noStrike" kern="1200" cap="none" spc="0" normalizeH="0" baseline="0" noProof="0" dirty="0">
                <a:ln>
                  <a:noFill/>
                </a:ln>
                <a:effectLst/>
                <a:uLnTx/>
                <a:uFillTx/>
                <a:ea typeface="+mn-ea"/>
                <a:cs typeface="Corbel"/>
              </a:rPr>
              <a:t>That</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is</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the</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nature</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of</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a:t>
            </a:r>
            <a:r>
              <a:rPr kumimoji="0" sz="2800" i="0" strike="noStrike" kern="1200" cap="none" spc="-19"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lack</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of</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courage</a:t>
            </a:r>
            <a:r>
              <a:rPr kumimoji="0" sz="2800" i="0" strike="noStrike" kern="1200" cap="none" spc="-30" normalizeH="0" baseline="0" noProof="0" dirty="0">
                <a:ln>
                  <a:noFill/>
                </a:ln>
                <a:effectLst/>
                <a:uLnTx/>
                <a:uFillTx/>
                <a:ea typeface="+mn-ea"/>
                <a:cs typeface="Corbel"/>
              </a:rPr>
              <a:t> </a:t>
            </a:r>
            <a:r>
              <a:rPr kumimoji="0" sz="2800" i="0" strike="noStrike" kern="1200" cap="none" spc="-15" normalizeH="0" baseline="0" noProof="0" dirty="0">
                <a:ln>
                  <a:noFill/>
                </a:ln>
                <a:effectLst/>
                <a:uLnTx/>
                <a:uFillTx/>
                <a:ea typeface="+mn-ea"/>
                <a:cs typeface="Corbel"/>
              </a:rPr>
              <a:t>when </a:t>
            </a:r>
            <a:r>
              <a:rPr kumimoji="0" sz="2800" i="0" strike="noStrike" kern="1200" cap="none" spc="-8" normalizeH="0" baseline="0" noProof="0" dirty="0">
                <a:ln>
                  <a:noFill/>
                </a:ln>
                <a:effectLst/>
                <a:uLnTx/>
                <a:uFillTx/>
                <a:ea typeface="+mn-ea"/>
                <a:cs typeface="Corbel"/>
              </a:rPr>
              <a:t>press</a:t>
            </a:r>
            <a:r>
              <a:rPr kumimoji="0" lang="en-US" sz="2800" i="0" strike="noStrike" kern="1200" cap="none" spc="-8" normalizeH="0" baseline="0" noProof="0" dirty="0">
                <a:ln>
                  <a:noFill/>
                </a:ln>
                <a:effectLst/>
                <a:uLnTx/>
                <a:uFillTx/>
                <a:ea typeface="+mn-ea"/>
                <a:cs typeface="Corbel"/>
              </a:rPr>
              <a:t>ur</a:t>
            </a:r>
            <a:r>
              <a:rPr kumimoji="0" sz="2800" i="0" strike="noStrike" kern="1200" cap="none" spc="-8" normalizeH="0" baseline="0" noProof="0" dirty="0">
                <a:ln>
                  <a:noFill/>
                </a:ln>
                <a:effectLst/>
                <a:uLnTx/>
                <a:uFillTx/>
                <a:ea typeface="+mn-ea"/>
                <a:cs typeface="Corbel"/>
              </a:rPr>
              <a:t>ed.</a:t>
            </a:r>
            <a:endParaRPr kumimoji="0" lang="en-US" sz="2800" i="0" strike="noStrike" kern="1200" cap="none" spc="-8" normalizeH="0" baseline="0" noProof="0" dirty="0">
              <a:ln>
                <a:noFill/>
              </a:ln>
              <a:effectLst/>
              <a:uLnTx/>
              <a:uFillTx/>
              <a:ea typeface="+mn-ea"/>
              <a:cs typeface="Corbel"/>
            </a:endParaRPr>
          </a:p>
          <a:p>
            <a:pPr marL="1603375" lvl="2" indent="-223838" defTabSz="457200">
              <a:buClr>
                <a:schemeClr val="tx1"/>
              </a:buClr>
              <a:buSzPct val="100000"/>
              <a:buFontTx/>
              <a:buChar char="•"/>
              <a:defRPr/>
            </a:pPr>
            <a:r>
              <a:rPr kumimoji="0" sz="2800" i="0" strike="noStrike" kern="1200" cap="none" spc="0" normalizeH="0" baseline="0" noProof="0" dirty="0">
                <a:ln>
                  <a:noFill/>
                </a:ln>
                <a:effectLst/>
                <a:uLnTx/>
                <a:uFillTx/>
                <a:ea typeface="+mn-ea"/>
                <a:cs typeface="Corbel"/>
              </a:rPr>
              <a:t>When</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challenged,</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we</a:t>
            </a:r>
            <a:r>
              <a:rPr kumimoji="0" sz="2800" i="0" strike="noStrike" kern="1200" cap="none" spc="-26"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will</a:t>
            </a:r>
            <a:r>
              <a:rPr kumimoji="0" sz="2800" i="0" strike="noStrike" kern="1200" cap="none" spc="-4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make</a:t>
            </a:r>
            <a:r>
              <a:rPr kumimoji="0" sz="2800" i="0" strike="noStrike" kern="1200" cap="none" spc="-1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excuses.</a:t>
            </a:r>
            <a:endParaRPr kumimoji="0" lang="en-US" sz="2800" i="0" strike="noStrike" kern="1200" cap="none" spc="-8" normalizeH="0" baseline="0" noProof="0" dirty="0">
              <a:ln>
                <a:noFill/>
              </a:ln>
              <a:effectLst/>
              <a:uLnTx/>
              <a:uFillTx/>
              <a:ea typeface="+mn-ea"/>
              <a:cs typeface="Corbel"/>
            </a:endParaRPr>
          </a:p>
          <a:p>
            <a:pPr marL="688975" indent="-223838" defTabSz="457200">
              <a:buClr>
                <a:schemeClr val="tx1"/>
              </a:buClr>
              <a:buSzPct val="100000"/>
              <a:buFontTx/>
              <a:buChar char="•"/>
              <a:defRPr/>
            </a:pPr>
            <a:r>
              <a:rPr lang="en-US" sz="2800" spc="-8" dirty="0">
                <a:cs typeface="Corbel"/>
              </a:rPr>
              <a:t>cf. John 15:18-23 – “… they have no excuse for their sin”</a:t>
            </a:r>
            <a:endParaRPr kumimoji="0" sz="2800" i="0" strike="noStrike" kern="1200" cap="none" spc="0" normalizeH="0" baseline="0" noProof="0" dirty="0">
              <a:ln>
                <a:noFill/>
              </a:ln>
              <a:effectLst/>
              <a:uLnTx/>
              <a:uFillTx/>
              <a:ea typeface="+mn-ea"/>
              <a:cs typeface="Corbel"/>
            </a:endParaRPr>
          </a:p>
        </p:txBody>
      </p:sp>
      <p:sp>
        <p:nvSpPr>
          <p:cNvPr id="7" name="object 2">
            <a:extLst>
              <a:ext uri="{FF2B5EF4-FFF2-40B4-BE49-F238E27FC236}">
                <a16:creationId xmlns:a16="http://schemas.microsoft.com/office/drawing/2014/main" id="{36DC8912-0B10-EBC1-58C1-2D1348078B6B}"/>
              </a:ext>
            </a:extLst>
          </p:cNvPr>
          <p:cNvSpPr txBox="1">
            <a:spLocks/>
          </p:cNvSpPr>
          <p:nvPr/>
        </p:nvSpPr>
        <p:spPr>
          <a:xfrm>
            <a:off x="457200" y="457200"/>
            <a:ext cx="7192496" cy="624690"/>
          </a:xfrm>
          <a:prstGeom prst="rect">
            <a:avLst/>
          </a:prstGeom>
          <a:effectLst/>
        </p:spPr>
        <p:txBody>
          <a:bodyPr vert="horz" wrap="square" lIns="0" tIns="9049" rIns="0" bIns="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525">
              <a:spcBef>
                <a:spcPts val="71"/>
              </a:spcBef>
            </a:pPr>
            <a:r>
              <a:rPr lang="en-US" sz="4000" b="1" cap="none" dirty="0"/>
              <a:t>Why</a:t>
            </a:r>
            <a:r>
              <a:rPr lang="en-US" sz="4000" b="1" cap="none" spc="-83" dirty="0"/>
              <a:t> </a:t>
            </a:r>
            <a:r>
              <a:rPr lang="en-US" sz="4000" b="1" cap="none" dirty="0"/>
              <a:t>did</a:t>
            </a:r>
            <a:r>
              <a:rPr lang="en-US" sz="4000" b="1" cap="none" spc="-71" dirty="0"/>
              <a:t> </a:t>
            </a:r>
            <a:r>
              <a:rPr lang="en-US" sz="4000" b="1" cap="none" spc="-15" dirty="0"/>
              <a:t>Peter</a:t>
            </a:r>
            <a:r>
              <a:rPr lang="en-US" sz="4000" b="1" cap="none" spc="-71" dirty="0"/>
              <a:t> </a:t>
            </a:r>
            <a:r>
              <a:rPr lang="en-US" sz="4000" b="1" cap="none" dirty="0"/>
              <a:t>deny</a:t>
            </a:r>
            <a:r>
              <a:rPr lang="en-US" sz="4000" b="1" cap="none" spc="-124" dirty="0"/>
              <a:t> </a:t>
            </a:r>
            <a:r>
              <a:rPr lang="en-US" sz="4000" b="1" cap="none" spc="-8" dirty="0"/>
              <a:t>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457200"/>
            <a:ext cx="8297056" cy="624690"/>
          </a:xfrm>
          <a:prstGeom prst="rect">
            <a:avLst/>
          </a:prstGeom>
        </p:spPr>
        <p:txBody>
          <a:bodyPr vert="horz" wrap="square" lIns="0" tIns="9049" rIns="0" bIns="0" rtlCol="0">
            <a:spAutoFit/>
          </a:bodyPr>
          <a:lstStyle/>
          <a:p>
            <a:pPr marL="9525">
              <a:spcBef>
                <a:spcPts val="0"/>
              </a:spcBef>
            </a:pPr>
            <a:r>
              <a:rPr lang="en-US" sz="4000" b="1" cap="none" spc="-19" dirty="0"/>
              <a:t>Will we</a:t>
            </a:r>
            <a:r>
              <a:rPr sz="4000" b="1" cap="none" spc="-45" dirty="0"/>
              <a:t> </a:t>
            </a:r>
            <a:r>
              <a:rPr sz="4000" b="1" cap="none" dirty="0"/>
              <a:t>deny</a:t>
            </a:r>
            <a:r>
              <a:rPr lang="en-US" sz="4000" b="1" cap="none" spc="-45" dirty="0"/>
              <a:t> Jesus?</a:t>
            </a:r>
            <a:endParaRPr sz="4000" b="1" cap="none" spc="-8" dirty="0"/>
          </a:p>
        </p:txBody>
      </p:sp>
      <p:sp>
        <p:nvSpPr>
          <p:cNvPr id="4" name="object 4"/>
          <p:cNvSpPr txBox="1"/>
          <p:nvPr/>
        </p:nvSpPr>
        <p:spPr>
          <a:xfrm>
            <a:off x="457198" y="1371600"/>
            <a:ext cx="8297057" cy="4901822"/>
          </a:xfrm>
          <a:prstGeom prst="rect">
            <a:avLst/>
          </a:prstGeom>
        </p:spPr>
        <p:txBody>
          <a:bodyPr vert="horz" wrap="square" lIns="0" tIns="99536" rIns="0" bIns="0" rtlCol="0" anchor="t" anchorCtr="0">
            <a:spAutoFit/>
          </a:bodyPr>
          <a:lstStyle/>
          <a:p>
            <a:pPr marR="0" lvl="0" algn="l" defTabSz="457200" rtl="0" eaLnBrk="1" fontAlgn="auto" latinLnBrk="0" hangingPunct="1">
              <a:buClrTx/>
              <a:buSzTx/>
              <a:buFontTx/>
              <a:buNone/>
              <a:tabLst/>
              <a:defRPr/>
            </a:pPr>
            <a:r>
              <a:rPr kumimoji="0" lang="en-US" sz="3200" b="1" i="0" strike="noStrike" kern="1200" cap="none" spc="0" normalizeH="0" baseline="0" noProof="0" dirty="0">
                <a:ln>
                  <a:noFill/>
                </a:ln>
                <a:effectLst/>
                <a:uLnTx/>
                <a:uFill>
                  <a:solidFill>
                    <a:srgbClr val="000000"/>
                  </a:solidFill>
                </a:uFill>
                <a:ea typeface="+mn-ea"/>
                <a:cs typeface="Corbel"/>
              </a:rPr>
              <a:t>Are</a:t>
            </a:r>
            <a:r>
              <a:rPr kumimoji="0" sz="3200" b="1" i="0" strike="noStrike" kern="1200" cap="none" spc="-15" normalizeH="0" baseline="0" noProof="0" dirty="0">
                <a:ln>
                  <a:noFill/>
                </a:ln>
                <a:effectLst/>
                <a:uLnTx/>
                <a:uFill>
                  <a:solidFill>
                    <a:srgbClr val="000000"/>
                  </a:solidFill>
                </a:uFill>
                <a:ea typeface="+mn-ea"/>
                <a:cs typeface="Corbel"/>
              </a:rPr>
              <a:t> </a:t>
            </a:r>
            <a:r>
              <a:rPr kumimoji="0" sz="3200" b="1" i="0" strike="noStrike" kern="1200" cap="none" spc="0" normalizeH="0" baseline="0" noProof="0" dirty="0">
                <a:ln>
                  <a:noFill/>
                </a:ln>
                <a:effectLst/>
                <a:uLnTx/>
                <a:uFill>
                  <a:solidFill>
                    <a:srgbClr val="000000"/>
                  </a:solidFill>
                </a:uFill>
                <a:ea typeface="+mn-ea"/>
                <a:cs typeface="Corbel"/>
              </a:rPr>
              <a:t>we </a:t>
            </a:r>
            <a:r>
              <a:rPr kumimoji="0" sz="3200" b="1" i="0" strike="noStrike" kern="1200" cap="none" spc="-8" normalizeH="0" baseline="0" noProof="0" dirty="0">
                <a:ln>
                  <a:noFill/>
                </a:ln>
                <a:effectLst/>
                <a:uLnTx/>
                <a:uFill>
                  <a:solidFill>
                    <a:srgbClr val="000000"/>
                  </a:solidFill>
                </a:uFill>
                <a:ea typeface="+mn-ea"/>
                <a:cs typeface="Corbel"/>
              </a:rPr>
              <a:t>overconfident?</a:t>
            </a:r>
            <a:endParaRPr kumimoji="0" sz="2800" b="1" i="0" strike="noStrike" kern="1200" cap="none" spc="0" normalizeH="0" baseline="0" noProof="0" dirty="0">
              <a:ln>
                <a:noFill/>
              </a:ln>
              <a:effectLst/>
              <a:uLnTx/>
              <a:uFillTx/>
              <a:ea typeface="+mn-ea"/>
              <a:cs typeface="Corbel"/>
            </a:endParaRPr>
          </a:p>
          <a:p>
            <a:pPr marL="465138" marR="3810" lvl="0" indent="-257175" algn="l" defTabSz="457200" rtl="0" eaLnBrk="1" fontAlgn="auto" latinLnBrk="0" hangingPunct="1">
              <a:buClr>
                <a:schemeClr val="tx1"/>
              </a:buClr>
              <a:buSzPct val="100000"/>
              <a:buFontTx/>
              <a:buChar char="•"/>
              <a:defRPr/>
            </a:pPr>
            <a:r>
              <a:rPr kumimoji="0" sz="2800" i="0" strike="noStrike" kern="1200" cap="none" spc="0" normalizeH="0" baseline="0" noProof="0" dirty="0">
                <a:ln>
                  <a:noFill/>
                </a:ln>
                <a:effectLst/>
                <a:uLnTx/>
                <a:uFillTx/>
                <a:ea typeface="+mn-ea"/>
                <a:cs typeface="Corbel"/>
              </a:rPr>
              <a:t>Pride</a:t>
            </a:r>
            <a:endParaRPr kumimoji="0" lang="en-US" sz="2800" i="0" strike="noStrike" kern="1200" cap="none" spc="0" normalizeH="0" baseline="0" noProof="0" dirty="0">
              <a:ln>
                <a:noFill/>
              </a:ln>
              <a:effectLst/>
              <a:uLnTx/>
              <a:uFillTx/>
              <a:ea typeface="+mn-ea"/>
              <a:cs typeface="Corbel"/>
            </a:endParaRPr>
          </a:p>
          <a:p>
            <a:pPr marL="914400" marR="3810" lvl="1" indent="-225425" defTabSz="457200">
              <a:buClr>
                <a:schemeClr val="tx1"/>
              </a:buClr>
              <a:buSzPct val="100000"/>
              <a:buFontTx/>
              <a:buChar char="•"/>
              <a:defRPr/>
            </a:pPr>
            <a:r>
              <a:rPr kumimoji="0" lang="en-US" sz="2800" i="0" strike="noStrike" kern="1200" cap="none" spc="0" normalizeH="0" baseline="0" noProof="0" dirty="0">
                <a:ln>
                  <a:noFill/>
                </a:ln>
                <a:effectLst/>
                <a:uLnTx/>
                <a:uFillTx/>
                <a:ea typeface="+mn-ea"/>
                <a:cs typeface="Corbel"/>
              </a:rPr>
              <a:t>A</a:t>
            </a:r>
            <a:r>
              <a:rPr kumimoji="0" sz="2800" i="0" strike="noStrike" kern="1200" cap="none" spc="-1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dangerous</a:t>
            </a:r>
            <a:r>
              <a:rPr kumimoji="0" sz="2800" i="0" strike="noStrike" kern="1200" cap="none" spc="-4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attitude</a:t>
            </a:r>
            <a:endParaRPr kumimoji="0" lang="en-US" sz="2800" i="0" strike="noStrike" kern="1200" cap="none" spc="0" normalizeH="0" baseline="0" noProof="0" dirty="0">
              <a:ln>
                <a:noFill/>
              </a:ln>
              <a:effectLst/>
              <a:uLnTx/>
              <a:uFillTx/>
              <a:ea typeface="+mn-ea"/>
              <a:cs typeface="Corbel"/>
            </a:endParaRPr>
          </a:p>
          <a:p>
            <a:pPr marL="914400" marR="3810" lvl="1" indent="-225425" defTabSz="457200">
              <a:buClr>
                <a:schemeClr val="tx1"/>
              </a:buClr>
              <a:buSzPct val="100000"/>
              <a:buFontTx/>
              <a:buChar char="•"/>
              <a:defRPr/>
            </a:pPr>
            <a:r>
              <a:rPr kumimoji="0" sz="2800" i="0" strike="noStrike" kern="1200" cap="none" spc="0" normalizeH="0" baseline="0" noProof="0" dirty="0">
                <a:ln>
                  <a:noFill/>
                </a:ln>
                <a:effectLst/>
                <a:uLnTx/>
                <a:uFillTx/>
                <a:ea typeface="+mn-ea"/>
                <a:cs typeface="Corbel"/>
              </a:rPr>
              <a:t>It</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may</a:t>
            </a:r>
            <a:r>
              <a:rPr kumimoji="0" sz="2800" i="0" strike="noStrike" kern="1200" cap="none" spc="-8"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put</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us</a:t>
            </a:r>
            <a:r>
              <a:rPr kumimoji="0" sz="2800" i="0" strike="noStrike" kern="1200" cap="none" spc="-11"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in</a:t>
            </a:r>
            <a:r>
              <a:rPr kumimoji="0" sz="2800" i="0" strike="noStrike" kern="1200" cap="none" spc="-11" normalizeH="0" baseline="0" noProof="0" dirty="0">
                <a:ln>
                  <a:noFill/>
                </a:ln>
                <a:effectLst/>
                <a:uLnTx/>
                <a:uFillTx/>
                <a:ea typeface="+mn-ea"/>
                <a:cs typeface="Corbel"/>
              </a:rPr>
              <a:t> </a:t>
            </a:r>
            <a:r>
              <a:rPr kumimoji="0" sz="2800" i="0" strike="noStrike" kern="1200" cap="none" spc="-38" normalizeH="0" baseline="0" noProof="0" dirty="0">
                <a:ln>
                  <a:noFill/>
                </a:ln>
                <a:effectLst/>
                <a:uLnTx/>
                <a:uFillTx/>
                <a:ea typeface="+mn-ea"/>
                <a:cs typeface="Corbel"/>
              </a:rPr>
              <a:t>a </a:t>
            </a:r>
            <a:r>
              <a:rPr kumimoji="0" sz="2800" i="0" strike="noStrike" kern="1200" cap="none" spc="0" normalizeH="0" baseline="0" noProof="0" dirty="0">
                <a:ln>
                  <a:noFill/>
                </a:ln>
                <a:effectLst/>
                <a:uLnTx/>
                <a:uFillTx/>
                <a:ea typeface="+mn-ea"/>
                <a:cs typeface="Corbel"/>
              </a:rPr>
              <a:t>situation</a:t>
            </a:r>
            <a:r>
              <a:rPr kumimoji="0" sz="2800" i="0" strike="noStrike" kern="1200" cap="none" spc="-30"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where</a:t>
            </a:r>
            <a:r>
              <a:rPr kumimoji="0" sz="2800" i="0" strike="noStrike" kern="1200" cap="none" spc="-45"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we</a:t>
            </a:r>
            <a:r>
              <a:rPr kumimoji="0" sz="2800" i="0" strike="noStrike" kern="1200" cap="none" spc="-34"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are</a:t>
            </a:r>
            <a:r>
              <a:rPr kumimoji="0" sz="2800" i="0" strike="noStrike" kern="1200" cap="none" spc="-23" normalizeH="0" baseline="0" noProof="0" dirty="0">
                <a:ln>
                  <a:noFill/>
                </a:ln>
                <a:effectLst/>
                <a:uLnTx/>
                <a:uFillTx/>
                <a:ea typeface="+mn-ea"/>
                <a:cs typeface="Corbel"/>
              </a:rPr>
              <a:t> </a:t>
            </a:r>
            <a:r>
              <a:rPr kumimoji="0" sz="2800" i="0" strike="noStrike" kern="1200" cap="none" spc="0" normalizeH="0" baseline="0" noProof="0" dirty="0">
                <a:ln>
                  <a:noFill/>
                </a:ln>
                <a:effectLst/>
                <a:uLnTx/>
                <a:uFillTx/>
                <a:ea typeface="+mn-ea"/>
                <a:cs typeface="Corbel"/>
              </a:rPr>
              <a:t>more</a:t>
            </a:r>
            <a:r>
              <a:rPr kumimoji="0" sz="2800" i="0" strike="noStrike" kern="1200" cap="none" spc="-45" normalizeH="0" baseline="0" noProof="0" dirty="0">
                <a:ln>
                  <a:noFill/>
                </a:ln>
                <a:effectLst/>
                <a:uLnTx/>
                <a:uFillTx/>
                <a:ea typeface="+mn-ea"/>
                <a:cs typeface="Corbel"/>
              </a:rPr>
              <a:t> </a:t>
            </a:r>
            <a:r>
              <a:rPr kumimoji="0" sz="2800" i="0" strike="noStrike" kern="1200" cap="none" spc="-8" normalizeH="0" baseline="0" noProof="0" dirty="0">
                <a:ln>
                  <a:noFill/>
                </a:ln>
                <a:effectLst/>
                <a:uLnTx/>
                <a:uFillTx/>
                <a:ea typeface="+mn-ea"/>
                <a:cs typeface="Corbel"/>
              </a:rPr>
              <a:t>vulnerable.</a:t>
            </a:r>
            <a:endParaRPr kumimoji="0" sz="2800" i="0" strike="noStrike" kern="1200" cap="none" spc="0" normalizeH="0" baseline="0" noProof="0" dirty="0">
              <a:ln>
                <a:noFill/>
              </a:ln>
              <a:effectLst/>
              <a:uLnTx/>
              <a:uFillTx/>
              <a:ea typeface="+mn-ea"/>
              <a:cs typeface="Corbel"/>
            </a:endParaRPr>
          </a:p>
          <a:p>
            <a:pPr marL="914400" lvl="1" indent="-222250" defTabSz="457200">
              <a:buClr>
                <a:schemeClr val="tx1"/>
              </a:buClr>
              <a:buSzPct val="100000"/>
              <a:buFont typeface="Corbel"/>
              <a:buChar char="•"/>
              <a:defRPr/>
            </a:pPr>
            <a:r>
              <a:rPr kumimoji="0" sz="2800" i="0" strike="noStrike" kern="1200" cap="none" spc="0" normalizeH="0" baseline="0" noProof="0" dirty="0">
                <a:ln>
                  <a:noFill/>
                </a:ln>
                <a:effectLst/>
                <a:uLnTx/>
                <a:uFillTx/>
                <a:ea typeface="+mn-ea"/>
                <a:cs typeface="Bookman Old Style"/>
              </a:rPr>
              <a:t>Proverbs</a:t>
            </a:r>
            <a:r>
              <a:rPr kumimoji="0" sz="2800" i="0" strike="noStrike" kern="1200" cap="none" spc="-90"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16:18</a:t>
            </a:r>
            <a:r>
              <a:rPr kumimoji="0" lang="en-US" sz="2800" i="0" strike="noStrike" kern="1200" cap="none" spc="-8" normalizeH="0" baseline="0" noProof="0" dirty="0">
                <a:ln>
                  <a:noFill/>
                </a:ln>
                <a:effectLst/>
                <a:uLnTx/>
                <a:uFillTx/>
                <a:ea typeface="+mn-ea"/>
                <a:cs typeface="Bookman Old Style"/>
              </a:rPr>
              <a:t> – “Pride goes before destruction”</a:t>
            </a:r>
            <a:endParaRPr kumimoji="0" sz="2800" i="0" strike="noStrike" kern="1200" cap="none" spc="0" normalizeH="0" baseline="0" noProof="0" dirty="0">
              <a:ln>
                <a:noFill/>
              </a:ln>
              <a:effectLst/>
              <a:uLnTx/>
              <a:uFillTx/>
              <a:ea typeface="+mn-ea"/>
              <a:cs typeface="Bookman Old Style"/>
            </a:endParaRPr>
          </a:p>
          <a:p>
            <a:pPr marL="914400" lvl="1" indent="-222250" defTabSz="457200">
              <a:buClr>
                <a:schemeClr val="tx1"/>
              </a:buClr>
              <a:buSzPct val="100000"/>
              <a:buFont typeface="Corbel"/>
              <a:buChar char="•"/>
              <a:defRPr/>
            </a:pPr>
            <a:r>
              <a:rPr kumimoji="0" lang="en-US" sz="2800" i="0" strike="noStrike" kern="1200" cap="none" spc="-26" normalizeH="0" baseline="0" noProof="0" dirty="0">
                <a:ln>
                  <a:noFill/>
                </a:ln>
                <a:effectLst/>
                <a:uLnTx/>
                <a:uFillTx/>
                <a:ea typeface="+mn-ea"/>
                <a:cs typeface="Bookman Old Style"/>
              </a:rPr>
              <a:t>I</a:t>
            </a:r>
            <a:r>
              <a:rPr kumimoji="0" sz="2800" i="0" strike="noStrike" kern="1200" cap="none" spc="-26"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Corinthians</a:t>
            </a:r>
            <a:r>
              <a:rPr kumimoji="0" sz="2800" i="0" strike="noStrike" kern="1200" cap="none" spc="-56"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10:12</a:t>
            </a:r>
            <a:r>
              <a:rPr lang="en-US" sz="2800" spc="-8" dirty="0">
                <a:cs typeface="Bookman Old Style"/>
              </a:rPr>
              <a:t> – “take heed lest he fall”</a:t>
            </a:r>
            <a:endParaRPr kumimoji="0" sz="2800" i="0" strike="noStrike" kern="1200" cap="none" spc="0" normalizeH="0" baseline="0" noProof="0" dirty="0">
              <a:ln>
                <a:noFill/>
              </a:ln>
              <a:effectLst/>
              <a:uLnTx/>
              <a:uFillTx/>
              <a:ea typeface="+mn-ea"/>
              <a:cs typeface="Bookman Old Style"/>
            </a:endParaRPr>
          </a:p>
          <a:p>
            <a:pPr marL="914400" lvl="1" indent="-222250" defTabSz="457200">
              <a:buClr>
                <a:schemeClr val="tx1"/>
              </a:buClr>
              <a:buSzPct val="100000"/>
              <a:buFont typeface="Corbel"/>
              <a:buChar char="•"/>
              <a:defRPr/>
            </a:pPr>
            <a:r>
              <a:rPr kumimoji="0" sz="2800" i="0" strike="noStrike" kern="1200" cap="none" spc="0" normalizeH="0" baseline="0" noProof="0" dirty="0">
                <a:ln>
                  <a:noFill/>
                </a:ln>
                <a:effectLst/>
                <a:uLnTx/>
                <a:uFillTx/>
                <a:ea typeface="+mn-ea"/>
                <a:cs typeface="Bookman Old Style"/>
              </a:rPr>
              <a:t>James</a:t>
            </a:r>
            <a:r>
              <a:rPr kumimoji="0" sz="2800" i="0" strike="noStrike" kern="1200" cap="none" spc="-49"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4:6,</a:t>
            </a:r>
            <a:r>
              <a:rPr kumimoji="0" sz="2800" i="0" strike="noStrike" kern="1200" cap="none" spc="-45" normalizeH="0" baseline="0" noProof="0" dirty="0">
                <a:ln>
                  <a:noFill/>
                </a:ln>
                <a:effectLst/>
                <a:uLnTx/>
                <a:uFillTx/>
                <a:ea typeface="+mn-ea"/>
                <a:cs typeface="Bookman Old Style"/>
              </a:rPr>
              <a:t> </a:t>
            </a:r>
            <a:r>
              <a:rPr kumimoji="0" sz="2800" i="0" strike="noStrike" kern="1200" cap="none" spc="0" normalizeH="0" baseline="0" noProof="0" dirty="0">
                <a:ln>
                  <a:noFill/>
                </a:ln>
                <a:effectLst/>
                <a:uLnTx/>
                <a:uFillTx/>
                <a:ea typeface="+mn-ea"/>
                <a:cs typeface="Bookman Old Style"/>
              </a:rPr>
              <a:t>10</a:t>
            </a:r>
            <a:r>
              <a:rPr lang="en-US" sz="2800" spc="-8" dirty="0">
                <a:cs typeface="Bookman Old Style"/>
              </a:rPr>
              <a:t> – “</a:t>
            </a:r>
            <a:r>
              <a:rPr kumimoji="0" lang="en-US" sz="2800" i="0" strike="noStrike" kern="1200" cap="none" spc="-34" normalizeH="0" baseline="0" noProof="0" dirty="0">
                <a:ln>
                  <a:noFill/>
                </a:ln>
                <a:effectLst/>
                <a:uLnTx/>
                <a:uFillTx/>
                <a:ea typeface="+mn-ea"/>
                <a:cs typeface="Bookman Old Style"/>
              </a:rPr>
              <a:t>God opposes the proud”</a:t>
            </a:r>
            <a:endParaRPr kumimoji="0" sz="2800" i="0" strike="noStrike" kern="1200" cap="none" spc="0" normalizeH="0" baseline="0" noProof="0" dirty="0">
              <a:ln>
                <a:noFill/>
              </a:ln>
              <a:effectLst/>
              <a:uLnTx/>
              <a:uFillTx/>
              <a:ea typeface="+mn-ea"/>
              <a:cs typeface="Corbel"/>
            </a:endParaRPr>
          </a:p>
          <a:p>
            <a:pPr marL="457200" indent="-222250" defTabSz="457200">
              <a:buClr>
                <a:schemeClr val="tx1"/>
              </a:buClr>
              <a:buSzPct val="100000"/>
              <a:buFont typeface="Corbel"/>
              <a:buChar char="•"/>
              <a:defRPr/>
            </a:pPr>
            <a:r>
              <a:rPr kumimoji="0" lang="en-US" sz="2800" i="0" strike="noStrike" kern="1200" cap="none" spc="0" normalizeH="0" baseline="0" noProof="0" dirty="0">
                <a:ln>
                  <a:noFill/>
                </a:ln>
                <a:effectLst/>
                <a:uLnTx/>
                <a:uFillTx/>
                <a:ea typeface="+mn-ea"/>
                <a:cs typeface="Bookman Old Style"/>
              </a:rPr>
              <a:t>cf. </a:t>
            </a:r>
            <a:r>
              <a:rPr kumimoji="0" sz="2800" i="0" strike="noStrike" kern="1200" cap="none" spc="0" normalizeH="0" baseline="0" noProof="0" dirty="0">
                <a:ln>
                  <a:noFill/>
                </a:ln>
                <a:effectLst/>
                <a:uLnTx/>
                <a:uFillTx/>
                <a:ea typeface="+mn-ea"/>
                <a:cs typeface="Bookman Old Style"/>
              </a:rPr>
              <a:t>James</a:t>
            </a:r>
            <a:r>
              <a:rPr kumimoji="0" sz="2800" i="0" strike="noStrike" kern="1200" cap="none" spc="-30" normalizeH="0" baseline="0" noProof="0" dirty="0">
                <a:ln>
                  <a:noFill/>
                </a:ln>
                <a:effectLst/>
                <a:uLnTx/>
                <a:uFillTx/>
                <a:ea typeface="+mn-ea"/>
                <a:cs typeface="Bookman Old Style"/>
              </a:rPr>
              <a:t> </a:t>
            </a:r>
            <a:r>
              <a:rPr kumimoji="0" sz="2800" i="0" strike="noStrike" kern="1200" cap="none" spc="-8" normalizeH="0" baseline="0" noProof="0" dirty="0">
                <a:ln>
                  <a:noFill/>
                </a:ln>
                <a:effectLst/>
                <a:uLnTx/>
                <a:uFillTx/>
                <a:ea typeface="+mn-ea"/>
                <a:cs typeface="Bookman Old Style"/>
              </a:rPr>
              <a:t>1:22-</a:t>
            </a:r>
            <a:r>
              <a:rPr kumimoji="0" sz="2800" i="0" strike="noStrike" kern="1200" cap="none" spc="0" normalizeH="0" baseline="0" noProof="0" dirty="0">
                <a:ln>
                  <a:noFill/>
                </a:ln>
                <a:effectLst/>
                <a:uLnTx/>
                <a:uFillTx/>
                <a:ea typeface="+mn-ea"/>
                <a:cs typeface="Bookman Old Style"/>
              </a:rPr>
              <a:t>2</a:t>
            </a:r>
            <a:r>
              <a:rPr kumimoji="0" lang="en-US" sz="2800" i="0" strike="noStrike" kern="1200" cap="none" spc="0" normalizeH="0" baseline="0" noProof="0" dirty="0">
                <a:ln>
                  <a:noFill/>
                </a:ln>
                <a:effectLst/>
                <a:uLnTx/>
                <a:uFillTx/>
                <a:ea typeface="+mn-ea"/>
                <a:cs typeface="Bookman Old Style"/>
              </a:rPr>
              <a:t>5</a:t>
            </a:r>
            <a:r>
              <a:rPr lang="en-US" sz="2800" spc="-8" dirty="0">
                <a:cs typeface="Bookman Old Style"/>
              </a:rPr>
              <a:t> – “he will be blessed in his doing”</a:t>
            </a:r>
            <a:endParaRPr kumimoji="0" sz="2800" i="0" strike="noStrike" kern="1200" cap="none" spc="0" normalizeH="0" baseline="0" noProof="0" dirty="0">
              <a:ln>
                <a:noFill/>
              </a:ln>
              <a:effectLst/>
              <a:uLnTx/>
              <a:uFillTx/>
              <a:ea typeface="+mn-ea"/>
              <a:cs typeface="Corbe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980</TotalTime>
  <Words>4775</Words>
  <Application>Microsoft Office PowerPoint</Application>
  <PresentationFormat>On-screen Show (4:3)</PresentationFormat>
  <Paragraphs>243</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Arial</vt:lpstr>
      <vt:lpstr>Bookman Old Style</vt:lpstr>
      <vt:lpstr>Century Gothic</vt:lpstr>
      <vt:lpstr>Corbel</vt:lpstr>
      <vt:lpstr>Wingdings 3</vt:lpstr>
      <vt:lpstr>Slice</vt:lpstr>
      <vt:lpstr>Causes Of Peter’s Denial</vt:lpstr>
      <vt:lpstr>PowerPoint Presentation</vt:lpstr>
      <vt:lpstr>PowerPoint Presentation</vt:lpstr>
      <vt:lpstr>Why did Peter deny Jesus?</vt:lpstr>
      <vt:lpstr>PowerPoint Presentation</vt:lpstr>
      <vt:lpstr>PowerPoint Presentation</vt:lpstr>
      <vt:lpstr>PowerPoint Presentation</vt:lpstr>
      <vt:lpstr>PowerPoint Presentation</vt:lpstr>
      <vt:lpstr>Will we deny Jesus?</vt:lpstr>
      <vt:lpstr>PowerPoint Presentation</vt:lpstr>
      <vt:lpstr>PowerPoint Presentation</vt:lpstr>
      <vt:lpstr>PowerPoint Presentation</vt:lpstr>
      <vt:lpstr>PowerPoint Presentation</vt:lpstr>
      <vt:lpstr>PowerPoint Presentation</vt:lpstr>
      <vt:lpstr>PowerPoint Presentation</vt:lpstr>
      <vt:lpstr>Obeying The Gospel</vt:lpstr>
      <vt:lpstr>Obeying The Gospel</vt:lpstr>
      <vt:lpstr>Obeying The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Causes Of Peter's Denial</dc:title>
  <dc:creator>Richard Lidh; Tom Thornhill</dc:creator>
  <cp:lastModifiedBy>Richard Lidh</cp:lastModifiedBy>
  <cp:revision>42</cp:revision>
  <cp:lastPrinted>2025-06-21T20:57:38Z</cp:lastPrinted>
  <dcterms:created xsi:type="dcterms:W3CDTF">2023-06-14T23:25:38Z</dcterms:created>
  <dcterms:modified xsi:type="dcterms:W3CDTF">2025-08-16T17:02:23Z</dcterms:modified>
</cp:coreProperties>
</file>